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62" r:id="rId3"/>
    <p:sldId id="285" r:id="rId4"/>
    <p:sldId id="263" r:id="rId5"/>
    <p:sldId id="286" r:id="rId6"/>
    <p:sldId id="287" r:id="rId7"/>
    <p:sldId id="288" r:id="rId8"/>
    <p:sldId id="289" r:id="rId9"/>
    <p:sldId id="290" r:id="rId10"/>
    <p:sldId id="291" r:id="rId11"/>
    <p:sldId id="292" r:id="rId12"/>
    <p:sldId id="293" r:id="rId13"/>
    <p:sldId id="294" r:id="rId14"/>
    <p:sldId id="295" r:id="rId15"/>
    <p:sldId id="296"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264" r:id="rId32"/>
    <p:sldId id="265" r:id="rId33"/>
    <p:sldId id="266" r:id="rId34"/>
    <p:sldId id="267" r:id="rId35"/>
    <p:sldId id="271" r:id="rId36"/>
    <p:sldId id="272" r:id="rId37"/>
    <p:sldId id="269" r:id="rId38"/>
    <p:sldId id="270" r:id="rId39"/>
    <p:sldId id="273" r:id="rId40"/>
    <p:sldId id="276" r:id="rId41"/>
    <p:sldId id="277" r:id="rId42"/>
    <p:sldId id="278" r:id="rId43"/>
    <p:sldId id="279" r:id="rId44"/>
    <p:sldId id="281" r:id="rId45"/>
    <p:sldId id="280" r:id="rId46"/>
    <p:sldId id="282" r:id="rId47"/>
    <p:sldId id="283" r:id="rId48"/>
    <p:sldId id="28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5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1651C0-EB19-42B0-B9A9-FF6A005F28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D0B8C32-F1A7-402E-B243-073D345001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C270680-0397-42D9-A5C4-C74E1997464A}"/>
              </a:ext>
            </a:extLst>
          </p:cNvPr>
          <p:cNvSpPr>
            <a:spLocks noGrp="1"/>
          </p:cNvSpPr>
          <p:nvPr>
            <p:ph type="dt" sz="half" idx="10"/>
          </p:nvPr>
        </p:nvSpPr>
        <p:spPr/>
        <p:txBody>
          <a:bodyPr/>
          <a:lstStyle/>
          <a:p>
            <a:fld id="{FF2D10E5-4031-41A0-BA9F-6964E1950B9A}" type="datetimeFigureOut">
              <a:rPr lang="en-US" smtClean="0"/>
              <a:t>11/21/2021</a:t>
            </a:fld>
            <a:endParaRPr lang="en-US"/>
          </a:p>
        </p:txBody>
      </p:sp>
      <p:sp>
        <p:nvSpPr>
          <p:cNvPr id="5" name="Footer Placeholder 4">
            <a:extLst>
              <a:ext uri="{FF2B5EF4-FFF2-40B4-BE49-F238E27FC236}">
                <a16:creationId xmlns="" xmlns:a16="http://schemas.microsoft.com/office/drawing/2014/main" id="{59231FBF-E810-4DE4-8FD5-B563A71DF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1EF4C69-5981-465A-B245-5CC41C47CCD9}"/>
              </a:ext>
            </a:extLst>
          </p:cNvPr>
          <p:cNvSpPr>
            <a:spLocks noGrp="1"/>
          </p:cNvSpPr>
          <p:nvPr>
            <p:ph type="sldNum" sz="quarter" idx="12"/>
          </p:nvPr>
        </p:nvSpPr>
        <p:spPr/>
        <p:txBody>
          <a:bodyPr/>
          <a:lstStyle/>
          <a:p>
            <a:fld id="{9350A340-D554-4359-99D2-F3376D133BF9}" type="slidenum">
              <a:rPr lang="en-US" smtClean="0"/>
              <a:t>‹#›</a:t>
            </a:fld>
            <a:endParaRPr lang="en-US"/>
          </a:p>
        </p:txBody>
      </p:sp>
    </p:spTree>
    <p:extLst>
      <p:ext uri="{BB962C8B-B14F-4D97-AF65-F5344CB8AC3E}">
        <p14:creationId xmlns:p14="http://schemas.microsoft.com/office/powerpoint/2010/main" val="241655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C609E2-6855-4383-A4D0-0799D1574E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AC7E9F4-373A-420E-B7F9-843514F506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057E4EF-42C3-4282-BCE9-4E60A4CBC5EE}"/>
              </a:ext>
            </a:extLst>
          </p:cNvPr>
          <p:cNvSpPr>
            <a:spLocks noGrp="1"/>
          </p:cNvSpPr>
          <p:nvPr>
            <p:ph type="dt" sz="half" idx="10"/>
          </p:nvPr>
        </p:nvSpPr>
        <p:spPr/>
        <p:txBody>
          <a:bodyPr/>
          <a:lstStyle/>
          <a:p>
            <a:fld id="{FF2D10E5-4031-41A0-BA9F-6964E1950B9A}" type="datetimeFigureOut">
              <a:rPr lang="en-US" smtClean="0"/>
              <a:t>11/21/2021</a:t>
            </a:fld>
            <a:endParaRPr lang="en-US"/>
          </a:p>
        </p:txBody>
      </p:sp>
      <p:sp>
        <p:nvSpPr>
          <p:cNvPr id="5" name="Footer Placeholder 4">
            <a:extLst>
              <a:ext uri="{FF2B5EF4-FFF2-40B4-BE49-F238E27FC236}">
                <a16:creationId xmlns="" xmlns:a16="http://schemas.microsoft.com/office/drawing/2014/main" id="{483CAE52-EB3B-4E39-8D7F-38DF47236E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1A64C76-5B28-45DE-B035-1B7BE2749D7D}"/>
              </a:ext>
            </a:extLst>
          </p:cNvPr>
          <p:cNvSpPr>
            <a:spLocks noGrp="1"/>
          </p:cNvSpPr>
          <p:nvPr>
            <p:ph type="sldNum" sz="quarter" idx="12"/>
          </p:nvPr>
        </p:nvSpPr>
        <p:spPr/>
        <p:txBody>
          <a:bodyPr/>
          <a:lstStyle/>
          <a:p>
            <a:fld id="{9350A340-D554-4359-99D2-F3376D133BF9}" type="slidenum">
              <a:rPr lang="en-US" smtClean="0"/>
              <a:t>‹#›</a:t>
            </a:fld>
            <a:endParaRPr lang="en-US"/>
          </a:p>
        </p:txBody>
      </p:sp>
    </p:spTree>
    <p:extLst>
      <p:ext uri="{BB962C8B-B14F-4D97-AF65-F5344CB8AC3E}">
        <p14:creationId xmlns:p14="http://schemas.microsoft.com/office/powerpoint/2010/main" val="626229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3505EA7-2BAC-40F3-B52D-547C25EB24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3EED956-416D-472E-A74C-E2AA1D4B64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3BBE21E-0767-4AA5-B719-BD875120D9DD}"/>
              </a:ext>
            </a:extLst>
          </p:cNvPr>
          <p:cNvSpPr>
            <a:spLocks noGrp="1"/>
          </p:cNvSpPr>
          <p:nvPr>
            <p:ph type="dt" sz="half" idx="10"/>
          </p:nvPr>
        </p:nvSpPr>
        <p:spPr/>
        <p:txBody>
          <a:bodyPr/>
          <a:lstStyle/>
          <a:p>
            <a:fld id="{FF2D10E5-4031-41A0-BA9F-6964E1950B9A}" type="datetimeFigureOut">
              <a:rPr lang="en-US" smtClean="0"/>
              <a:t>11/21/2021</a:t>
            </a:fld>
            <a:endParaRPr lang="en-US"/>
          </a:p>
        </p:txBody>
      </p:sp>
      <p:sp>
        <p:nvSpPr>
          <p:cNvPr id="5" name="Footer Placeholder 4">
            <a:extLst>
              <a:ext uri="{FF2B5EF4-FFF2-40B4-BE49-F238E27FC236}">
                <a16:creationId xmlns="" xmlns:a16="http://schemas.microsoft.com/office/drawing/2014/main" id="{93D3B0E2-C3CC-4862-9193-612316A422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243C3F4-C26D-4AFA-B6EC-D2EA26EBE79E}"/>
              </a:ext>
            </a:extLst>
          </p:cNvPr>
          <p:cNvSpPr>
            <a:spLocks noGrp="1"/>
          </p:cNvSpPr>
          <p:nvPr>
            <p:ph type="sldNum" sz="quarter" idx="12"/>
          </p:nvPr>
        </p:nvSpPr>
        <p:spPr/>
        <p:txBody>
          <a:bodyPr/>
          <a:lstStyle/>
          <a:p>
            <a:fld id="{9350A340-D554-4359-99D2-F3376D133BF9}" type="slidenum">
              <a:rPr lang="en-US" smtClean="0"/>
              <a:t>‹#›</a:t>
            </a:fld>
            <a:endParaRPr lang="en-US"/>
          </a:p>
        </p:txBody>
      </p:sp>
    </p:spTree>
    <p:extLst>
      <p:ext uri="{BB962C8B-B14F-4D97-AF65-F5344CB8AC3E}">
        <p14:creationId xmlns:p14="http://schemas.microsoft.com/office/powerpoint/2010/main" val="211338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05E743-E003-4E32-8A5B-79402EB9C1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43EFC74-FDB5-4433-B089-C5A7312CFB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56EDA23-B8C3-4B1E-A45F-F968E5031556}"/>
              </a:ext>
            </a:extLst>
          </p:cNvPr>
          <p:cNvSpPr>
            <a:spLocks noGrp="1"/>
          </p:cNvSpPr>
          <p:nvPr>
            <p:ph type="dt" sz="half" idx="10"/>
          </p:nvPr>
        </p:nvSpPr>
        <p:spPr/>
        <p:txBody>
          <a:bodyPr/>
          <a:lstStyle/>
          <a:p>
            <a:fld id="{FF2D10E5-4031-41A0-BA9F-6964E1950B9A}" type="datetimeFigureOut">
              <a:rPr lang="en-US" smtClean="0"/>
              <a:t>11/21/2021</a:t>
            </a:fld>
            <a:endParaRPr lang="en-US"/>
          </a:p>
        </p:txBody>
      </p:sp>
      <p:sp>
        <p:nvSpPr>
          <p:cNvPr id="5" name="Footer Placeholder 4">
            <a:extLst>
              <a:ext uri="{FF2B5EF4-FFF2-40B4-BE49-F238E27FC236}">
                <a16:creationId xmlns="" xmlns:a16="http://schemas.microsoft.com/office/drawing/2014/main" id="{6D781FD9-D3F1-4948-AEB1-4B79AFD94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E0EC761-202B-49FA-86C0-C47FCAF11A71}"/>
              </a:ext>
            </a:extLst>
          </p:cNvPr>
          <p:cNvSpPr>
            <a:spLocks noGrp="1"/>
          </p:cNvSpPr>
          <p:nvPr>
            <p:ph type="sldNum" sz="quarter" idx="12"/>
          </p:nvPr>
        </p:nvSpPr>
        <p:spPr/>
        <p:txBody>
          <a:bodyPr/>
          <a:lstStyle/>
          <a:p>
            <a:fld id="{9350A340-D554-4359-99D2-F3376D133BF9}" type="slidenum">
              <a:rPr lang="en-US" smtClean="0"/>
              <a:t>‹#›</a:t>
            </a:fld>
            <a:endParaRPr lang="en-US"/>
          </a:p>
        </p:txBody>
      </p:sp>
    </p:spTree>
    <p:extLst>
      <p:ext uri="{BB962C8B-B14F-4D97-AF65-F5344CB8AC3E}">
        <p14:creationId xmlns:p14="http://schemas.microsoft.com/office/powerpoint/2010/main" val="63022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FC8DC6-EFC6-4390-A244-721C7B5D7A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E28BFE0-A806-461D-B5CD-7B7317E579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D08DDD6-731F-48EA-B296-64E5BA9163BE}"/>
              </a:ext>
            </a:extLst>
          </p:cNvPr>
          <p:cNvSpPr>
            <a:spLocks noGrp="1"/>
          </p:cNvSpPr>
          <p:nvPr>
            <p:ph type="dt" sz="half" idx="10"/>
          </p:nvPr>
        </p:nvSpPr>
        <p:spPr/>
        <p:txBody>
          <a:bodyPr/>
          <a:lstStyle/>
          <a:p>
            <a:fld id="{FF2D10E5-4031-41A0-BA9F-6964E1950B9A}" type="datetimeFigureOut">
              <a:rPr lang="en-US" smtClean="0"/>
              <a:t>11/21/2021</a:t>
            </a:fld>
            <a:endParaRPr lang="en-US"/>
          </a:p>
        </p:txBody>
      </p:sp>
      <p:sp>
        <p:nvSpPr>
          <p:cNvPr id="5" name="Footer Placeholder 4">
            <a:extLst>
              <a:ext uri="{FF2B5EF4-FFF2-40B4-BE49-F238E27FC236}">
                <a16:creationId xmlns="" xmlns:a16="http://schemas.microsoft.com/office/drawing/2014/main" id="{72C8434E-7605-4B96-BE33-CCD0D432E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3B454CD-F9B3-419C-8FB3-B962C4F09529}"/>
              </a:ext>
            </a:extLst>
          </p:cNvPr>
          <p:cNvSpPr>
            <a:spLocks noGrp="1"/>
          </p:cNvSpPr>
          <p:nvPr>
            <p:ph type="sldNum" sz="quarter" idx="12"/>
          </p:nvPr>
        </p:nvSpPr>
        <p:spPr/>
        <p:txBody>
          <a:bodyPr/>
          <a:lstStyle/>
          <a:p>
            <a:fld id="{9350A340-D554-4359-99D2-F3376D133BF9}" type="slidenum">
              <a:rPr lang="en-US" smtClean="0"/>
              <a:t>‹#›</a:t>
            </a:fld>
            <a:endParaRPr lang="en-US"/>
          </a:p>
        </p:txBody>
      </p:sp>
    </p:spTree>
    <p:extLst>
      <p:ext uri="{BB962C8B-B14F-4D97-AF65-F5344CB8AC3E}">
        <p14:creationId xmlns:p14="http://schemas.microsoft.com/office/powerpoint/2010/main" val="3132333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07F1C6-6C7F-4C6C-88DF-FD78508A3C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6D5C19F-044A-404A-9FB4-A87DD93052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B6C6C59-39F0-4FC9-A878-25773D4CC9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5509808-3B02-41C0-AFE0-AEB82238AF2A}"/>
              </a:ext>
            </a:extLst>
          </p:cNvPr>
          <p:cNvSpPr>
            <a:spLocks noGrp="1"/>
          </p:cNvSpPr>
          <p:nvPr>
            <p:ph type="dt" sz="half" idx="10"/>
          </p:nvPr>
        </p:nvSpPr>
        <p:spPr/>
        <p:txBody>
          <a:bodyPr/>
          <a:lstStyle/>
          <a:p>
            <a:fld id="{FF2D10E5-4031-41A0-BA9F-6964E1950B9A}" type="datetimeFigureOut">
              <a:rPr lang="en-US" smtClean="0"/>
              <a:t>11/21/2021</a:t>
            </a:fld>
            <a:endParaRPr lang="en-US"/>
          </a:p>
        </p:txBody>
      </p:sp>
      <p:sp>
        <p:nvSpPr>
          <p:cNvPr id="6" name="Footer Placeholder 5">
            <a:extLst>
              <a:ext uri="{FF2B5EF4-FFF2-40B4-BE49-F238E27FC236}">
                <a16:creationId xmlns="" xmlns:a16="http://schemas.microsoft.com/office/drawing/2014/main" id="{63446C66-252E-4A25-9511-D30186B1E9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CC56E38-8954-4C48-A806-AF070622957D}"/>
              </a:ext>
            </a:extLst>
          </p:cNvPr>
          <p:cNvSpPr>
            <a:spLocks noGrp="1"/>
          </p:cNvSpPr>
          <p:nvPr>
            <p:ph type="sldNum" sz="quarter" idx="12"/>
          </p:nvPr>
        </p:nvSpPr>
        <p:spPr/>
        <p:txBody>
          <a:bodyPr/>
          <a:lstStyle/>
          <a:p>
            <a:fld id="{9350A340-D554-4359-99D2-F3376D133BF9}" type="slidenum">
              <a:rPr lang="en-US" smtClean="0"/>
              <a:t>‹#›</a:t>
            </a:fld>
            <a:endParaRPr lang="en-US"/>
          </a:p>
        </p:txBody>
      </p:sp>
    </p:spTree>
    <p:extLst>
      <p:ext uri="{BB962C8B-B14F-4D97-AF65-F5344CB8AC3E}">
        <p14:creationId xmlns:p14="http://schemas.microsoft.com/office/powerpoint/2010/main" val="83860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6CBC22-3721-40A3-AAC2-C5D5AAAE4A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E44C018-4A2A-4BCA-91DC-C7E3B3775D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6A6CC1B-A5E9-4C94-87BC-BAAEE64F51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C6989DD-07FF-477D-9CFF-30BA3A0F22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E46BDD9-4B02-4BB9-8A1E-0844EC04E6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3B7EBFA-E9D7-4D34-9B72-048DB922CD0C}"/>
              </a:ext>
            </a:extLst>
          </p:cNvPr>
          <p:cNvSpPr>
            <a:spLocks noGrp="1"/>
          </p:cNvSpPr>
          <p:nvPr>
            <p:ph type="dt" sz="half" idx="10"/>
          </p:nvPr>
        </p:nvSpPr>
        <p:spPr/>
        <p:txBody>
          <a:bodyPr/>
          <a:lstStyle/>
          <a:p>
            <a:fld id="{FF2D10E5-4031-41A0-BA9F-6964E1950B9A}" type="datetimeFigureOut">
              <a:rPr lang="en-US" smtClean="0"/>
              <a:t>11/21/2021</a:t>
            </a:fld>
            <a:endParaRPr lang="en-US"/>
          </a:p>
        </p:txBody>
      </p:sp>
      <p:sp>
        <p:nvSpPr>
          <p:cNvPr id="8" name="Footer Placeholder 7">
            <a:extLst>
              <a:ext uri="{FF2B5EF4-FFF2-40B4-BE49-F238E27FC236}">
                <a16:creationId xmlns="" xmlns:a16="http://schemas.microsoft.com/office/drawing/2014/main" id="{CDB9B0AD-DAF8-4BA4-9EE3-2B8A7BA509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98EAEBF5-0082-4DDB-AA03-69B9B5EB6F70}"/>
              </a:ext>
            </a:extLst>
          </p:cNvPr>
          <p:cNvSpPr>
            <a:spLocks noGrp="1"/>
          </p:cNvSpPr>
          <p:nvPr>
            <p:ph type="sldNum" sz="quarter" idx="12"/>
          </p:nvPr>
        </p:nvSpPr>
        <p:spPr/>
        <p:txBody>
          <a:bodyPr/>
          <a:lstStyle/>
          <a:p>
            <a:fld id="{9350A340-D554-4359-99D2-F3376D133BF9}" type="slidenum">
              <a:rPr lang="en-US" smtClean="0"/>
              <a:t>‹#›</a:t>
            </a:fld>
            <a:endParaRPr lang="en-US"/>
          </a:p>
        </p:txBody>
      </p:sp>
    </p:spTree>
    <p:extLst>
      <p:ext uri="{BB962C8B-B14F-4D97-AF65-F5344CB8AC3E}">
        <p14:creationId xmlns:p14="http://schemas.microsoft.com/office/powerpoint/2010/main" val="487534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2680BA-8300-4656-B373-1DD9E92CEF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FF89442-F513-4031-9199-47E145A4E0EB}"/>
              </a:ext>
            </a:extLst>
          </p:cNvPr>
          <p:cNvSpPr>
            <a:spLocks noGrp="1"/>
          </p:cNvSpPr>
          <p:nvPr>
            <p:ph type="dt" sz="half" idx="10"/>
          </p:nvPr>
        </p:nvSpPr>
        <p:spPr/>
        <p:txBody>
          <a:bodyPr/>
          <a:lstStyle/>
          <a:p>
            <a:fld id="{FF2D10E5-4031-41A0-BA9F-6964E1950B9A}" type="datetimeFigureOut">
              <a:rPr lang="en-US" smtClean="0"/>
              <a:t>11/21/2021</a:t>
            </a:fld>
            <a:endParaRPr lang="en-US"/>
          </a:p>
        </p:txBody>
      </p:sp>
      <p:sp>
        <p:nvSpPr>
          <p:cNvPr id="4" name="Footer Placeholder 3">
            <a:extLst>
              <a:ext uri="{FF2B5EF4-FFF2-40B4-BE49-F238E27FC236}">
                <a16:creationId xmlns="" xmlns:a16="http://schemas.microsoft.com/office/drawing/2014/main" id="{7C800772-5173-4A22-8F7E-33A2E66156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1D6A25B-D607-4D05-9EDB-42B5D77BFF3E}"/>
              </a:ext>
            </a:extLst>
          </p:cNvPr>
          <p:cNvSpPr>
            <a:spLocks noGrp="1"/>
          </p:cNvSpPr>
          <p:nvPr>
            <p:ph type="sldNum" sz="quarter" idx="12"/>
          </p:nvPr>
        </p:nvSpPr>
        <p:spPr/>
        <p:txBody>
          <a:bodyPr/>
          <a:lstStyle/>
          <a:p>
            <a:fld id="{9350A340-D554-4359-99D2-F3376D133BF9}" type="slidenum">
              <a:rPr lang="en-US" smtClean="0"/>
              <a:t>‹#›</a:t>
            </a:fld>
            <a:endParaRPr lang="en-US"/>
          </a:p>
        </p:txBody>
      </p:sp>
    </p:spTree>
    <p:extLst>
      <p:ext uri="{BB962C8B-B14F-4D97-AF65-F5344CB8AC3E}">
        <p14:creationId xmlns:p14="http://schemas.microsoft.com/office/powerpoint/2010/main" val="546373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4FF981C-2001-43A2-A518-7420752660F5}"/>
              </a:ext>
            </a:extLst>
          </p:cNvPr>
          <p:cNvSpPr>
            <a:spLocks noGrp="1"/>
          </p:cNvSpPr>
          <p:nvPr>
            <p:ph type="dt" sz="half" idx="10"/>
          </p:nvPr>
        </p:nvSpPr>
        <p:spPr/>
        <p:txBody>
          <a:bodyPr/>
          <a:lstStyle/>
          <a:p>
            <a:fld id="{FF2D10E5-4031-41A0-BA9F-6964E1950B9A}" type="datetimeFigureOut">
              <a:rPr lang="en-US" smtClean="0"/>
              <a:t>11/21/2021</a:t>
            </a:fld>
            <a:endParaRPr lang="en-US"/>
          </a:p>
        </p:txBody>
      </p:sp>
      <p:sp>
        <p:nvSpPr>
          <p:cNvPr id="3" name="Footer Placeholder 2">
            <a:extLst>
              <a:ext uri="{FF2B5EF4-FFF2-40B4-BE49-F238E27FC236}">
                <a16:creationId xmlns="" xmlns:a16="http://schemas.microsoft.com/office/drawing/2014/main" id="{A7235207-486B-489F-971B-DD9B0CD7C0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B517A887-1E01-479A-88F2-611BA3E1FF3C}"/>
              </a:ext>
            </a:extLst>
          </p:cNvPr>
          <p:cNvSpPr>
            <a:spLocks noGrp="1"/>
          </p:cNvSpPr>
          <p:nvPr>
            <p:ph type="sldNum" sz="quarter" idx="12"/>
          </p:nvPr>
        </p:nvSpPr>
        <p:spPr/>
        <p:txBody>
          <a:bodyPr/>
          <a:lstStyle/>
          <a:p>
            <a:fld id="{9350A340-D554-4359-99D2-F3376D133BF9}" type="slidenum">
              <a:rPr lang="en-US" smtClean="0"/>
              <a:t>‹#›</a:t>
            </a:fld>
            <a:endParaRPr lang="en-US"/>
          </a:p>
        </p:txBody>
      </p:sp>
    </p:spTree>
    <p:extLst>
      <p:ext uri="{BB962C8B-B14F-4D97-AF65-F5344CB8AC3E}">
        <p14:creationId xmlns:p14="http://schemas.microsoft.com/office/powerpoint/2010/main" val="3611984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8EDE7E-A449-4BD3-A3EB-91F040B63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2A6E66B-F610-4237-A2FD-BBF5ECD718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5687AFE-B7DD-488D-80A9-A27E2D77E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BEAE446-0B7F-4DC3-A954-9FC66E09F08C}"/>
              </a:ext>
            </a:extLst>
          </p:cNvPr>
          <p:cNvSpPr>
            <a:spLocks noGrp="1"/>
          </p:cNvSpPr>
          <p:nvPr>
            <p:ph type="dt" sz="half" idx="10"/>
          </p:nvPr>
        </p:nvSpPr>
        <p:spPr/>
        <p:txBody>
          <a:bodyPr/>
          <a:lstStyle/>
          <a:p>
            <a:fld id="{FF2D10E5-4031-41A0-BA9F-6964E1950B9A}" type="datetimeFigureOut">
              <a:rPr lang="en-US" smtClean="0"/>
              <a:t>11/21/2021</a:t>
            </a:fld>
            <a:endParaRPr lang="en-US"/>
          </a:p>
        </p:txBody>
      </p:sp>
      <p:sp>
        <p:nvSpPr>
          <p:cNvPr id="6" name="Footer Placeholder 5">
            <a:extLst>
              <a:ext uri="{FF2B5EF4-FFF2-40B4-BE49-F238E27FC236}">
                <a16:creationId xmlns="" xmlns:a16="http://schemas.microsoft.com/office/drawing/2014/main" id="{F8BEC854-61D1-4083-8F2B-6997545427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205C43A-E62C-4374-BE81-926F8A481746}"/>
              </a:ext>
            </a:extLst>
          </p:cNvPr>
          <p:cNvSpPr>
            <a:spLocks noGrp="1"/>
          </p:cNvSpPr>
          <p:nvPr>
            <p:ph type="sldNum" sz="quarter" idx="12"/>
          </p:nvPr>
        </p:nvSpPr>
        <p:spPr/>
        <p:txBody>
          <a:bodyPr/>
          <a:lstStyle/>
          <a:p>
            <a:fld id="{9350A340-D554-4359-99D2-F3376D133BF9}" type="slidenum">
              <a:rPr lang="en-US" smtClean="0"/>
              <a:t>‹#›</a:t>
            </a:fld>
            <a:endParaRPr lang="en-US"/>
          </a:p>
        </p:txBody>
      </p:sp>
    </p:spTree>
    <p:extLst>
      <p:ext uri="{BB962C8B-B14F-4D97-AF65-F5344CB8AC3E}">
        <p14:creationId xmlns:p14="http://schemas.microsoft.com/office/powerpoint/2010/main" val="310201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46C936-4B7E-4B31-94A2-12803E2CD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9D4D7D8-B40F-42E2-AB5F-6DD0B7BAD7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74D5D9EF-254E-4FEA-B37C-B15117F81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9C1D367-846D-408D-A18F-4417B28EB6DE}"/>
              </a:ext>
            </a:extLst>
          </p:cNvPr>
          <p:cNvSpPr>
            <a:spLocks noGrp="1"/>
          </p:cNvSpPr>
          <p:nvPr>
            <p:ph type="dt" sz="half" idx="10"/>
          </p:nvPr>
        </p:nvSpPr>
        <p:spPr/>
        <p:txBody>
          <a:bodyPr/>
          <a:lstStyle/>
          <a:p>
            <a:fld id="{FF2D10E5-4031-41A0-BA9F-6964E1950B9A}" type="datetimeFigureOut">
              <a:rPr lang="en-US" smtClean="0"/>
              <a:t>11/21/2021</a:t>
            </a:fld>
            <a:endParaRPr lang="en-US"/>
          </a:p>
        </p:txBody>
      </p:sp>
      <p:sp>
        <p:nvSpPr>
          <p:cNvPr id="6" name="Footer Placeholder 5">
            <a:extLst>
              <a:ext uri="{FF2B5EF4-FFF2-40B4-BE49-F238E27FC236}">
                <a16:creationId xmlns="" xmlns:a16="http://schemas.microsoft.com/office/drawing/2014/main" id="{BD2B7542-7BB9-42AF-91FB-FD2344B61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7CA145D-D873-4F4D-8CCC-5ABED6E039FE}"/>
              </a:ext>
            </a:extLst>
          </p:cNvPr>
          <p:cNvSpPr>
            <a:spLocks noGrp="1"/>
          </p:cNvSpPr>
          <p:nvPr>
            <p:ph type="sldNum" sz="quarter" idx="12"/>
          </p:nvPr>
        </p:nvSpPr>
        <p:spPr/>
        <p:txBody>
          <a:bodyPr/>
          <a:lstStyle/>
          <a:p>
            <a:fld id="{9350A340-D554-4359-99D2-F3376D133BF9}" type="slidenum">
              <a:rPr lang="en-US" smtClean="0"/>
              <a:t>‹#›</a:t>
            </a:fld>
            <a:endParaRPr lang="en-US"/>
          </a:p>
        </p:txBody>
      </p:sp>
    </p:spTree>
    <p:extLst>
      <p:ext uri="{BB962C8B-B14F-4D97-AF65-F5344CB8AC3E}">
        <p14:creationId xmlns:p14="http://schemas.microsoft.com/office/powerpoint/2010/main" val="184674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B09819F-151F-4046-BFF8-B4F7F8C81B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98C82BD-348C-42FB-958D-7C25EC9C27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5DD5CD2-8FD4-4AD4-BB78-49DB630C23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D10E5-4031-41A0-BA9F-6964E1950B9A}" type="datetimeFigureOut">
              <a:rPr lang="en-US" smtClean="0"/>
              <a:t>11/21/2021</a:t>
            </a:fld>
            <a:endParaRPr lang="en-US"/>
          </a:p>
        </p:txBody>
      </p:sp>
      <p:sp>
        <p:nvSpPr>
          <p:cNvPr id="5" name="Footer Placeholder 4">
            <a:extLst>
              <a:ext uri="{FF2B5EF4-FFF2-40B4-BE49-F238E27FC236}">
                <a16:creationId xmlns="" xmlns:a16="http://schemas.microsoft.com/office/drawing/2014/main" id="{66C9E55A-7398-40C4-A499-FB69F982AC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8521E86E-2C43-42DF-975A-5DAB22E1B7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0A340-D554-4359-99D2-F3376D133BF9}" type="slidenum">
              <a:rPr lang="en-US" smtClean="0"/>
              <a:t>‹#›</a:t>
            </a:fld>
            <a:endParaRPr lang="en-US"/>
          </a:p>
        </p:txBody>
      </p:sp>
    </p:spTree>
    <p:extLst>
      <p:ext uri="{BB962C8B-B14F-4D97-AF65-F5344CB8AC3E}">
        <p14:creationId xmlns:p14="http://schemas.microsoft.com/office/powerpoint/2010/main" val="215782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truyencotich.vn/"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truyencotich.vn/"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truyencotich.vn/"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truyencotich.vn/"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truyencotich.vn/"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3.wmf"/><Relationship Id="rId18" Type="http://schemas.openxmlformats.org/officeDocument/2006/relationships/oleObject" Target="../embeddings/oleObject8.bin"/><Relationship Id="rId3" Type="http://schemas.openxmlformats.org/officeDocument/2006/relationships/image" Target="../media/image2.jpeg"/><Relationship Id="rId7" Type="http://schemas.openxmlformats.org/officeDocument/2006/relationships/image" Target="../media/image10.wmf"/><Relationship Id="rId12" Type="http://schemas.openxmlformats.org/officeDocument/2006/relationships/oleObject" Target="../embeddings/oleObject4.bin"/><Relationship Id="rId17" Type="http://schemas.openxmlformats.org/officeDocument/2006/relationships/oleObject" Target="../embeddings/oleObject7.bin"/><Relationship Id="rId2" Type="http://schemas.openxmlformats.org/officeDocument/2006/relationships/slideLayout" Target="../slideLayouts/slideLayout1.xml"/><Relationship Id="rId16"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2.wmf"/><Relationship Id="rId5" Type="http://schemas.openxmlformats.org/officeDocument/2006/relationships/image" Target="../media/image4.jpeg"/><Relationship Id="rId15" Type="http://schemas.openxmlformats.org/officeDocument/2006/relationships/image" Target="../media/image14.wmf"/><Relationship Id="rId10" Type="http://schemas.openxmlformats.org/officeDocument/2006/relationships/oleObject" Target="../embeddings/oleObject3.bin"/><Relationship Id="rId4" Type="http://schemas.openxmlformats.org/officeDocument/2006/relationships/image" Target="../media/image3.jpeg"/><Relationship Id="rId9" Type="http://schemas.openxmlformats.org/officeDocument/2006/relationships/image" Target="../media/image11.wmf"/><Relationship Id="rId1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2.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4.jpeg"/><Relationship Id="rId9" Type="http://schemas.openxmlformats.org/officeDocument/2006/relationships/image" Target="../media/image20.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jpeg"/><Relationship Id="rId7"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4.jpeg"/><Relationship Id="rId9" Type="http://schemas.openxmlformats.org/officeDocument/2006/relationships/image" Target="../media/image28.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jpeg"/><Relationship Id="rId7"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4.jpeg"/><Relationship Id="rId9" Type="http://schemas.openxmlformats.org/officeDocument/2006/relationships/image" Target="../media/image2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truyencotich.vn/"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truyencotich.vn/"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pic>
        <p:nvPicPr>
          <p:cNvPr id="11268" name="Picture 4" descr="Rèm sân khấu 007">
            <a:extLst>
              <a:ext uri="{FF2B5EF4-FFF2-40B4-BE49-F238E27FC236}">
                <a16:creationId xmlns="" xmlns:a16="http://schemas.microsoft.com/office/drawing/2014/main" id="{3A56AECA-EB5D-4E49-8BD3-C4C4C46A8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88798" cy="680950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Rèm sân khấu 007">
            <a:extLst>
              <a:ext uri="{FF2B5EF4-FFF2-40B4-BE49-F238E27FC236}">
                <a16:creationId xmlns="" xmlns:a16="http://schemas.microsoft.com/office/drawing/2014/main" id="{1F266BE0-E914-4179-8930-28749D6EC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6" y="24245"/>
            <a:ext cx="12191999" cy="6809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7829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rgbClr val="FFC000"/>
                  </a:solidFill>
                  <a:prstDash val="solid"/>
                </a:ln>
                <a:solidFill>
                  <a:srgbClr val="FF0000"/>
                </a:solidFill>
                <a:highlight>
                  <a:srgbClr val="0000FF"/>
                </a:highlight>
              </a:rPr>
              <a:t>Trường mầm non Hoa Hướng Dương - Giáo viên: Nguyễn Thị </a:t>
            </a:r>
            <a:r>
              <a:rPr lang="vi-VN" b="1" dirty="0">
                <a:ln w="12700" cmpd="sng">
                  <a:solidFill>
                    <a:srgbClr val="FFC000"/>
                  </a:solidFill>
                  <a:prstDash val="solid"/>
                </a:ln>
                <a:solidFill>
                  <a:srgbClr val="FF0000"/>
                </a:solidFill>
                <a:highlight>
                  <a:srgbClr val="0000FF"/>
                </a:highlight>
              </a:rPr>
              <a:t>Thu Ngà</a:t>
            </a:r>
            <a:endParaRPr lang="en-US" b="1" dirty="0">
              <a:ln w="12700" cmpd="sng">
                <a:solidFill>
                  <a:srgbClr val="FFC000"/>
                </a:solidFill>
                <a:prstDash val="solid"/>
              </a:ln>
              <a:solidFill>
                <a:srgbClr val="FF0000"/>
              </a:solidFill>
              <a:highlight>
                <a:srgbClr val="0000FF"/>
              </a:highlight>
            </a:endParaRPr>
          </a:p>
        </p:txBody>
      </p:sp>
      <p:sp>
        <p:nvSpPr>
          <p:cNvPr id="2" name="Rectangle 1"/>
          <p:cNvSpPr/>
          <p:nvPr/>
        </p:nvSpPr>
        <p:spPr>
          <a:xfrm>
            <a:off x="3048000" y="2967335"/>
            <a:ext cx="6096000" cy="923330"/>
          </a:xfrm>
          <a:prstGeom prst="rect">
            <a:avLst/>
          </a:prstGeom>
        </p:spPr>
        <p:txBody>
          <a:bodyPr>
            <a:spAutoFit/>
          </a:bodyPr>
          <a:lstStyle/>
          <a:p>
            <a:r>
              <a:rPr lang="vi-VN" dirty="0"/>
              <a:t>Chú heo út nói: “Em cũng vậy, ngôi nhà bằng rơm của anh rất mong manh, không thể chống lại được gió lớn, em cũng sẽ làm cho mình một ngôi nhà chắc chắn”</a:t>
            </a:r>
            <a:endParaRPr lang="en-US" dirty="0"/>
          </a:p>
        </p:txBody>
      </p:sp>
    </p:spTree>
    <p:extLst>
      <p:ext uri="{BB962C8B-B14F-4D97-AF65-F5344CB8AC3E}">
        <p14:creationId xmlns:p14="http://schemas.microsoft.com/office/powerpoint/2010/main" val="33031127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rgbClr val="FFC000"/>
                  </a:solidFill>
                  <a:prstDash val="solid"/>
                </a:ln>
                <a:solidFill>
                  <a:srgbClr val="FF0000"/>
                </a:solidFill>
                <a:highlight>
                  <a:srgbClr val="0000FF"/>
                </a:highlight>
              </a:rPr>
              <a:t>Trường mầm non Hoa Hướng Dương - Giáo viên: Nguyễn Thị </a:t>
            </a:r>
            <a:r>
              <a:rPr lang="vi-VN" b="1" dirty="0">
                <a:ln w="12700" cmpd="sng">
                  <a:solidFill>
                    <a:srgbClr val="FFC000"/>
                  </a:solidFill>
                  <a:prstDash val="solid"/>
                </a:ln>
                <a:solidFill>
                  <a:srgbClr val="FF0000"/>
                </a:solidFill>
                <a:highlight>
                  <a:srgbClr val="0000FF"/>
                </a:highlight>
              </a:rPr>
              <a:t>Thu Ngà</a:t>
            </a:r>
            <a:endParaRPr lang="en-US" b="1" dirty="0">
              <a:ln w="12700" cmpd="sng">
                <a:solidFill>
                  <a:srgbClr val="FFC000"/>
                </a:solidFill>
                <a:prstDash val="solid"/>
              </a:ln>
              <a:solidFill>
                <a:srgbClr val="FF0000"/>
              </a:solidFill>
              <a:highlight>
                <a:srgbClr val="0000FF"/>
              </a:highlight>
            </a:endParaRPr>
          </a:p>
        </p:txBody>
      </p:sp>
      <p:sp>
        <p:nvSpPr>
          <p:cNvPr id="2" name="Rectangle 1"/>
          <p:cNvSpPr/>
          <p:nvPr/>
        </p:nvSpPr>
        <p:spPr>
          <a:xfrm>
            <a:off x="3048000" y="2828836"/>
            <a:ext cx="6096000" cy="1200329"/>
          </a:xfrm>
          <a:prstGeom prst="rect">
            <a:avLst/>
          </a:prstGeom>
        </p:spPr>
        <p:txBody>
          <a:bodyPr>
            <a:spAutoFit/>
          </a:bodyPr>
          <a:lstStyle/>
          <a:p>
            <a:r>
              <a:rPr lang="vi-VN" dirty="0"/>
              <a:t>Chú heo thứ 2 và chú heo út tiếp tục lên đường còn chú heo cả thì ở lại với ngôi nhà bằng rơm vừa làm được. Đi được một đoạn đường thì 2 chú heo gặp một bác tiều phu đang vác trên mình một bó cành cây lớn.</a:t>
            </a:r>
            <a:endParaRPr lang="en-US" dirty="0"/>
          </a:p>
        </p:txBody>
      </p:sp>
    </p:spTree>
    <p:extLst>
      <p:ext uri="{BB962C8B-B14F-4D97-AF65-F5344CB8AC3E}">
        <p14:creationId xmlns:p14="http://schemas.microsoft.com/office/powerpoint/2010/main" val="33031127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rgbClr val="FFC000"/>
                  </a:solidFill>
                  <a:prstDash val="solid"/>
                </a:ln>
                <a:solidFill>
                  <a:srgbClr val="FF0000"/>
                </a:solidFill>
                <a:highlight>
                  <a:srgbClr val="0000FF"/>
                </a:highlight>
              </a:rPr>
              <a:t>Trường mầm non Hoa Hướng Dương - Giáo viên: Nguyễn Thị </a:t>
            </a:r>
            <a:r>
              <a:rPr lang="vi-VN" b="1" dirty="0">
                <a:ln w="12700" cmpd="sng">
                  <a:solidFill>
                    <a:srgbClr val="FFC000"/>
                  </a:solidFill>
                  <a:prstDash val="solid"/>
                </a:ln>
                <a:solidFill>
                  <a:srgbClr val="FF0000"/>
                </a:solidFill>
                <a:highlight>
                  <a:srgbClr val="0000FF"/>
                </a:highlight>
              </a:rPr>
              <a:t>Thu Ngà</a:t>
            </a:r>
            <a:endParaRPr lang="en-US" b="1" dirty="0">
              <a:ln w="12700" cmpd="sng">
                <a:solidFill>
                  <a:srgbClr val="FFC000"/>
                </a:solidFill>
                <a:prstDash val="solid"/>
              </a:ln>
              <a:solidFill>
                <a:srgbClr val="FF0000"/>
              </a:solidFill>
              <a:highlight>
                <a:srgbClr val="0000FF"/>
              </a:highlight>
            </a:endParaRPr>
          </a:p>
        </p:txBody>
      </p:sp>
      <p:sp>
        <p:nvSpPr>
          <p:cNvPr id="2" name="Rectangle 1"/>
          <p:cNvSpPr/>
          <p:nvPr/>
        </p:nvSpPr>
        <p:spPr>
          <a:xfrm>
            <a:off x="3048000" y="2967335"/>
            <a:ext cx="6096000" cy="923330"/>
          </a:xfrm>
          <a:prstGeom prst="rect">
            <a:avLst/>
          </a:prstGeom>
        </p:spPr>
        <p:txBody>
          <a:bodyPr>
            <a:spAutoFit/>
          </a:bodyPr>
          <a:lstStyle/>
          <a:p>
            <a:r>
              <a:rPr lang="vi-VN" dirty="0"/>
              <a:t>Bác tiều phu mỉm cười nói: “Được thôi cậu bé, bác cho cháu hết số cành cây này đó, nếu được cháu hãy thử dựng cho mình một ngôi nhà xem sao</a:t>
            </a:r>
            <a:endParaRPr lang="en-US" dirty="0"/>
          </a:p>
        </p:txBody>
      </p:sp>
    </p:spTree>
    <p:extLst>
      <p:ext uri="{BB962C8B-B14F-4D97-AF65-F5344CB8AC3E}">
        <p14:creationId xmlns:p14="http://schemas.microsoft.com/office/powerpoint/2010/main" val="17082490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rgbClr val="FFC000"/>
                  </a:solidFill>
                  <a:prstDash val="solid"/>
                </a:ln>
                <a:solidFill>
                  <a:srgbClr val="FF0000"/>
                </a:solidFill>
                <a:highlight>
                  <a:srgbClr val="0000FF"/>
                </a:highlight>
              </a:rPr>
              <a:t>Trường mầm non Hoa Hướng Dương - Giáo viên: Nguyễn Thị </a:t>
            </a:r>
            <a:r>
              <a:rPr lang="vi-VN" b="1" dirty="0">
                <a:ln w="12700" cmpd="sng">
                  <a:solidFill>
                    <a:srgbClr val="FFC000"/>
                  </a:solidFill>
                  <a:prstDash val="solid"/>
                </a:ln>
                <a:solidFill>
                  <a:srgbClr val="FF0000"/>
                </a:solidFill>
                <a:highlight>
                  <a:srgbClr val="0000FF"/>
                </a:highlight>
              </a:rPr>
              <a:t>Thu Ngà</a:t>
            </a:r>
            <a:endParaRPr lang="en-US" b="1" dirty="0">
              <a:ln w="12700" cmpd="sng">
                <a:solidFill>
                  <a:srgbClr val="FFC000"/>
                </a:solidFill>
                <a:prstDash val="solid"/>
              </a:ln>
              <a:solidFill>
                <a:srgbClr val="FF0000"/>
              </a:solidFill>
              <a:highlight>
                <a:srgbClr val="0000FF"/>
              </a:highlight>
            </a:endParaRPr>
          </a:p>
        </p:txBody>
      </p:sp>
      <p:sp>
        <p:nvSpPr>
          <p:cNvPr id="2" name="Rectangle 1"/>
          <p:cNvSpPr/>
          <p:nvPr/>
        </p:nvSpPr>
        <p:spPr>
          <a:xfrm>
            <a:off x="3048000" y="2690336"/>
            <a:ext cx="6096000" cy="1477328"/>
          </a:xfrm>
          <a:prstGeom prst="rect">
            <a:avLst/>
          </a:prstGeom>
        </p:spPr>
        <p:txBody>
          <a:bodyPr>
            <a:spAutoFit/>
          </a:bodyPr>
          <a:lstStyle/>
          <a:p>
            <a:r>
              <a:rPr lang="vi-VN" dirty="0">
                <a:solidFill>
                  <a:srgbClr val="555555"/>
                </a:solidFill>
                <a:latin typeface="Helvetica"/>
              </a:rPr>
              <a:t>Được bác tiều phu cho hết số cành cây, chú heo thứ hai liền dựng cho mình một ngôi nhà bằng cành cây, dựng xong chú nói: “Ngôi nhà bằng cành cây này nhìn trông chắc chắn hơn ngôi nhà bằng rơm của anh cả rất nhiều, giờ thì không có con sói nào ăn thịt được ta nữa”</a:t>
            </a:r>
            <a:endParaRPr lang="en-US" dirty="0"/>
          </a:p>
        </p:txBody>
      </p:sp>
    </p:spTree>
    <p:extLst>
      <p:ext uri="{BB962C8B-B14F-4D97-AF65-F5344CB8AC3E}">
        <p14:creationId xmlns:p14="http://schemas.microsoft.com/office/powerpoint/2010/main" val="17082490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rgbClr val="FFC000"/>
                  </a:solidFill>
                  <a:prstDash val="solid"/>
                </a:ln>
                <a:solidFill>
                  <a:srgbClr val="FF0000"/>
                </a:solidFill>
                <a:highlight>
                  <a:srgbClr val="0000FF"/>
                </a:highlight>
              </a:rPr>
              <a:t>Trường mầm non Hoa Hướng Dương - Giáo viên: Nguyễn Thị </a:t>
            </a:r>
            <a:r>
              <a:rPr lang="vi-VN" b="1" dirty="0">
                <a:ln w="12700" cmpd="sng">
                  <a:solidFill>
                    <a:srgbClr val="FFC000"/>
                  </a:solidFill>
                  <a:prstDash val="solid"/>
                </a:ln>
                <a:solidFill>
                  <a:srgbClr val="FF0000"/>
                </a:solidFill>
                <a:highlight>
                  <a:srgbClr val="0000FF"/>
                </a:highlight>
              </a:rPr>
              <a:t>Thu Ngà</a:t>
            </a:r>
            <a:endParaRPr lang="en-US" b="1" dirty="0">
              <a:ln w="12700" cmpd="sng">
                <a:solidFill>
                  <a:srgbClr val="FFC000"/>
                </a:solidFill>
                <a:prstDash val="solid"/>
              </a:ln>
              <a:solidFill>
                <a:srgbClr val="FF0000"/>
              </a:solidFill>
              <a:highlight>
                <a:srgbClr val="0000FF"/>
              </a:highlight>
            </a:endParaRPr>
          </a:p>
        </p:txBody>
      </p:sp>
      <p:sp>
        <p:nvSpPr>
          <p:cNvPr id="2" name="Rectangle 1"/>
          <p:cNvSpPr/>
          <p:nvPr/>
        </p:nvSpPr>
        <p:spPr>
          <a:xfrm>
            <a:off x="3048000" y="3105835"/>
            <a:ext cx="6096000" cy="646331"/>
          </a:xfrm>
          <a:prstGeom prst="rect">
            <a:avLst/>
          </a:prstGeom>
        </p:spPr>
        <p:txBody>
          <a:bodyPr>
            <a:spAutoFit/>
          </a:bodyPr>
          <a:lstStyle/>
          <a:p>
            <a:r>
              <a:rPr lang="vi-VN" dirty="0"/>
              <a:t>Chú heo út nói: “Em sẽ dựng cho mình một ngôi nhà vững trãi hơn ngôi nhà bằng cành cây của anh”</a:t>
            </a:r>
            <a:endParaRPr lang="en-US" dirty="0"/>
          </a:p>
        </p:txBody>
      </p:sp>
    </p:spTree>
    <p:extLst>
      <p:ext uri="{BB962C8B-B14F-4D97-AF65-F5344CB8AC3E}">
        <p14:creationId xmlns:p14="http://schemas.microsoft.com/office/powerpoint/2010/main" val="11517016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rgbClr val="FFC000"/>
                  </a:solidFill>
                  <a:prstDash val="solid"/>
                </a:ln>
                <a:solidFill>
                  <a:srgbClr val="FF0000"/>
                </a:solidFill>
                <a:highlight>
                  <a:srgbClr val="0000FF"/>
                </a:highlight>
              </a:rPr>
              <a:t>Trường mầm non Hoa Hướng Dương - Giáo viên: Nguyễn Thị </a:t>
            </a:r>
            <a:r>
              <a:rPr lang="vi-VN" b="1" dirty="0">
                <a:ln w="12700" cmpd="sng">
                  <a:solidFill>
                    <a:srgbClr val="FFC000"/>
                  </a:solidFill>
                  <a:prstDash val="solid"/>
                </a:ln>
                <a:solidFill>
                  <a:srgbClr val="FF0000"/>
                </a:solidFill>
                <a:highlight>
                  <a:srgbClr val="0000FF"/>
                </a:highlight>
              </a:rPr>
              <a:t>Thu Ngà</a:t>
            </a:r>
            <a:endParaRPr lang="en-US" b="1" dirty="0">
              <a:ln w="12700" cmpd="sng">
                <a:solidFill>
                  <a:srgbClr val="FFC000"/>
                </a:solidFill>
                <a:prstDash val="solid"/>
              </a:ln>
              <a:solidFill>
                <a:srgbClr val="FF0000"/>
              </a:solidFill>
              <a:highlight>
                <a:srgbClr val="0000FF"/>
              </a:highlight>
            </a:endParaRPr>
          </a:p>
        </p:txBody>
      </p:sp>
      <p:sp>
        <p:nvSpPr>
          <p:cNvPr id="2" name="Rectangle 1"/>
          <p:cNvSpPr/>
          <p:nvPr/>
        </p:nvSpPr>
        <p:spPr>
          <a:xfrm>
            <a:off x="3048000" y="2967335"/>
            <a:ext cx="6096000" cy="923330"/>
          </a:xfrm>
          <a:prstGeom prst="rect">
            <a:avLst/>
          </a:prstGeom>
        </p:spPr>
        <p:txBody>
          <a:bodyPr>
            <a:spAutoFit/>
          </a:bodyPr>
          <a:lstStyle/>
          <a:p>
            <a:r>
              <a:rPr lang="vi-VN" dirty="0">
                <a:hlinkClick r:id="rId2"/>
              </a:rPr>
              <a:t>Chú heo</a:t>
            </a:r>
            <a:r>
              <a:rPr lang="vi-VN" dirty="0"/>
              <a:t> thứ 2 nói với bác tiều phu: “Bác tiều phu ơi, bác cho cháu bó cây này, cháu muốn làm cho mình một ngôi nhà bằng những cành cây trên”</a:t>
            </a:r>
            <a:endParaRPr lang="en-US" dirty="0"/>
          </a:p>
        </p:txBody>
      </p:sp>
    </p:spTree>
    <p:extLst>
      <p:ext uri="{BB962C8B-B14F-4D97-AF65-F5344CB8AC3E}">
        <p14:creationId xmlns:p14="http://schemas.microsoft.com/office/powerpoint/2010/main" val="11517016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rgbClr val="FFC000"/>
                  </a:solidFill>
                  <a:prstDash val="solid"/>
                </a:ln>
                <a:solidFill>
                  <a:srgbClr val="FF0000"/>
                </a:solidFill>
                <a:highlight>
                  <a:srgbClr val="0000FF"/>
                </a:highlight>
              </a:rPr>
              <a:t>Trường mầm non Hoa Hướng Dương - Giáo viên: Nguyễn Thị </a:t>
            </a:r>
            <a:r>
              <a:rPr lang="vi-VN" b="1" dirty="0">
                <a:ln w="12700" cmpd="sng">
                  <a:solidFill>
                    <a:srgbClr val="FFC000"/>
                  </a:solidFill>
                  <a:prstDash val="solid"/>
                </a:ln>
                <a:solidFill>
                  <a:srgbClr val="FF0000"/>
                </a:solidFill>
                <a:highlight>
                  <a:srgbClr val="0000FF"/>
                </a:highlight>
              </a:rPr>
              <a:t>Thu Ngà</a:t>
            </a:r>
            <a:endParaRPr lang="en-US" b="1" dirty="0">
              <a:ln w="12700" cmpd="sng">
                <a:solidFill>
                  <a:srgbClr val="FFC000"/>
                </a:solidFill>
                <a:prstDash val="solid"/>
              </a:ln>
              <a:solidFill>
                <a:srgbClr val="FF0000"/>
              </a:solidFill>
              <a:highlight>
                <a:srgbClr val="0000FF"/>
              </a:highlight>
            </a:endParaRPr>
          </a:p>
        </p:txBody>
      </p:sp>
      <p:sp>
        <p:nvSpPr>
          <p:cNvPr id="3" name="Rectangle 2"/>
          <p:cNvSpPr/>
          <p:nvPr/>
        </p:nvSpPr>
        <p:spPr>
          <a:xfrm>
            <a:off x="3048000" y="2967335"/>
            <a:ext cx="6096000" cy="923330"/>
          </a:xfrm>
          <a:prstGeom prst="rect">
            <a:avLst/>
          </a:prstGeom>
        </p:spPr>
        <p:txBody>
          <a:bodyPr>
            <a:spAutoFit/>
          </a:bodyPr>
          <a:lstStyle/>
          <a:p>
            <a:r>
              <a:rPr lang="vi-VN" dirty="0">
                <a:solidFill>
                  <a:srgbClr val="555555"/>
                </a:solidFill>
                <a:latin typeface="Helvetica"/>
              </a:rPr>
              <a:t>Chú heo út đứng lại chào bác, chú nói: “Bác thợ xây ơi, bác có thể cho cháu số gạch trên được không bác?, cháu sẽ xây cho mình một ngôi nhà bằng gạch”.</a:t>
            </a:r>
            <a:endParaRPr lang="en-US" dirty="0"/>
          </a:p>
        </p:txBody>
      </p:sp>
    </p:spTree>
    <p:extLst>
      <p:ext uri="{BB962C8B-B14F-4D97-AF65-F5344CB8AC3E}">
        <p14:creationId xmlns:p14="http://schemas.microsoft.com/office/powerpoint/2010/main" val="23294555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rgbClr val="FFC000"/>
                  </a:solidFill>
                  <a:prstDash val="solid"/>
                </a:ln>
                <a:solidFill>
                  <a:srgbClr val="FF0000"/>
                </a:solidFill>
                <a:highlight>
                  <a:srgbClr val="0000FF"/>
                </a:highlight>
              </a:rPr>
              <a:t>Trường mầm non Hoa Hướng Dương - Giáo viên: Nguyễn Thị </a:t>
            </a:r>
            <a:r>
              <a:rPr lang="vi-VN" b="1" dirty="0">
                <a:ln w="12700" cmpd="sng">
                  <a:solidFill>
                    <a:srgbClr val="FFC000"/>
                  </a:solidFill>
                  <a:prstDash val="solid"/>
                </a:ln>
                <a:solidFill>
                  <a:srgbClr val="FF0000"/>
                </a:solidFill>
                <a:highlight>
                  <a:srgbClr val="0000FF"/>
                </a:highlight>
              </a:rPr>
              <a:t>Thu Ngà</a:t>
            </a:r>
            <a:endParaRPr lang="en-US" b="1" dirty="0">
              <a:ln w="12700" cmpd="sng">
                <a:solidFill>
                  <a:srgbClr val="FFC000"/>
                </a:solidFill>
                <a:prstDash val="solid"/>
              </a:ln>
              <a:solidFill>
                <a:srgbClr val="FF0000"/>
              </a:solidFill>
              <a:highlight>
                <a:srgbClr val="0000FF"/>
              </a:highlight>
            </a:endParaRPr>
          </a:p>
        </p:txBody>
      </p:sp>
      <p:sp>
        <p:nvSpPr>
          <p:cNvPr id="2" name="Rectangle 1"/>
          <p:cNvSpPr/>
          <p:nvPr/>
        </p:nvSpPr>
        <p:spPr>
          <a:xfrm>
            <a:off x="3048000" y="3105835"/>
            <a:ext cx="6096000" cy="646331"/>
          </a:xfrm>
          <a:prstGeom prst="rect">
            <a:avLst/>
          </a:prstGeom>
        </p:spPr>
        <p:txBody>
          <a:bodyPr>
            <a:spAutoFit/>
          </a:bodyPr>
          <a:lstStyle/>
          <a:p>
            <a:r>
              <a:rPr lang="vi-VN" dirty="0">
                <a:solidFill>
                  <a:srgbClr val="555555"/>
                </a:solidFill>
                <a:latin typeface="Helvetica"/>
              </a:rPr>
              <a:t>” Được thôi, chú bé,” Bác ấy cho chú heo con một số gạch</a:t>
            </a:r>
            <a:endParaRPr lang="en-US" dirty="0"/>
          </a:p>
        </p:txBody>
      </p:sp>
    </p:spTree>
    <p:extLst>
      <p:ext uri="{BB962C8B-B14F-4D97-AF65-F5344CB8AC3E}">
        <p14:creationId xmlns:p14="http://schemas.microsoft.com/office/powerpoint/2010/main" val="29934366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rgbClr val="FFC000"/>
                  </a:solidFill>
                  <a:prstDash val="solid"/>
                </a:ln>
                <a:solidFill>
                  <a:srgbClr val="FF0000"/>
                </a:solidFill>
                <a:highlight>
                  <a:srgbClr val="0000FF"/>
                </a:highlight>
              </a:rPr>
              <a:t>Trường mầm non Hoa Hướng Dương - Giáo viên: Nguyễn Thị </a:t>
            </a:r>
            <a:r>
              <a:rPr lang="vi-VN" b="1" dirty="0">
                <a:ln w="12700" cmpd="sng">
                  <a:solidFill>
                    <a:srgbClr val="FFC000"/>
                  </a:solidFill>
                  <a:prstDash val="solid"/>
                </a:ln>
                <a:solidFill>
                  <a:srgbClr val="FF0000"/>
                </a:solidFill>
                <a:highlight>
                  <a:srgbClr val="0000FF"/>
                </a:highlight>
              </a:rPr>
              <a:t>Thu Ngà</a:t>
            </a:r>
            <a:endParaRPr lang="en-US" b="1" dirty="0">
              <a:ln w="12700" cmpd="sng">
                <a:solidFill>
                  <a:srgbClr val="FFC000"/>
                </a:solidFill>
                <a:prstDash val="solid"/>
              </a:ln>
              <a:solidFill>
                <a:srgbClr val="FF0000"/>
              </a:solidFill>
              <a:highlight>
                <a:srgbClr val="0000FF"/>
              </a:highlight>
            </a:endParaRPr>
          </a:p>
        </p:txBody>
      </p:sp>
      <p:sp>
        <p:nvSpPr>
          <p:cNvPr id="2" name="Rectangle 1"/>
          <p:cNvSpPr/>
          <p:nvPr/>
        </p:nvSpPr>
        <p:spPr>
          <a:xfrm>
            <a:off x="3048000" y="2967335"/>
            <a:ext cx="6096000" cy="923330"/>
          </a:xfrm>
          <a:prstGeom prst="rect">
            <a:avLst/>
          </a:prstGeom>
        </p:spPr>
        <p:txBody>
          <a:bodyPr>
            <a:spAutoFit/>
          </a:bodyPr>
          <a:lstStyle/>
          <a:p>
            <a:r>
              <a:rPr lang="vi-VN" dirty="0">
                <a:solidFill>
                  <a:srgbClr val="555555"/>
                </a:solidFill>
                <a:latin typeface="Helvetica"/>
              </a:rPr>
              <a:t>Rồi chú heo út tự mình xây một ngôi nhà bằng gạch. Phải mất thời gian khá lâu mới hoàn thành, không sao vì đó là một ngôi nhà chắc chắn.</a:t>
            </a:r>
            <a:endParaRPr lang="en-US" dirty="0"/>
          </a:p>
        </p:txBody>
      </p:sp>
    </p:spTree>
    <p:extLst>
      <p:ext uri="{BB962C8B-B14F-4D97-AF65-F5344CB8AC3E}">
        <p14:creationId xmlns:p14="http://schemas.microsoft.com/office/powerpoint/2010/main" val="29934366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rgbClr val="FFC000"/>
                  </a:solidFill>
                  <a:prstDash val="solid"/>
                </a:ln>
                <a:solidFill>
                  <a:srgbClr val="FF0000"/>
                </a:solidFill>
                <a:highlight>
                  <a:srgbClr val="0000FF"/>
                </a:highlight>
              </a:rPr>
              <a:t>Trường mầm non Hoa Hướng Dương - Giáo viên: Nguyễn Thị </a:t>
            </a:r>
            <a:r>
              <a:rPr lang="vi-VN" b="1" dirty="0">
                <a:ln w="12700" cmpd="sng">
                  <a:solidFill>
                    <a:srgbClr val="FFC000"/>
                  </a:solidFill>
                  <a:prstDash val="solid"/>
                </a:ln>
                <a:solidFill>
                  <a:srgbClr val="FF0000"/>
                </a:solidFill>
                <a:highlight>
                  <a:srgbClr val="0000FF"/>
                </a:highlight>
              </a:rPr>
              <a:t>Thu Ngà</a:t>
            </a:r>
            <a:endParaRPr lang="en-US" b="1" dirty="0">
              <a:ln w="12700" cmpd="sng">
                <a:solidFill>
                  <a:srgbClr val="FFC000"/>
                </a:solidFill>
                <a:prstDash val="solid"/>
              </a:ln>
              <a:solidFill>
                <a:srgbClr val="FF0000"/>
              </a:solidFill>
              <a:highlight>
                <a:srgbClr val="0000FF"/>
              </a:highlight>
            </a:endParaRPr>
          </a:p>
        </p:txBody>
      </p:sp>
    </p:spTree>
    <p:extLst>
      <p:ext uri="{BB962C8B-B14F-4D97-AF65-F5344CB8AC3E}">
        <p14:creationId xmlns:p14="http://schemas.microsoft.com/office/powerpoint/2010/main" val="29934366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6" name="TextBox 15">
            <a:extLst>
              <a:ext uri="{FF2B5EF4-FFF2-40B4-BE49-F238E27FC236}">
                <a16:creationId xmlns="" xmlns:a16="http://schemas.microsoft.com/office/drawing/2014/main" id="{EA64D136-9BA5-4697-B469-8BCF7A3D7CBE}"/>
              </a:ext>
            </a:extLst>
          </p:cNvPr>
          <p:cNvSpPr txBox="1"/>
          <p:nvPr/>
        </p:nvSpPr>
        <p:spPr>
          <a:xfrm>
            <a:off x="1607196" y="607075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highlight>
                  <a:srgbClr val="0000FF"/>
                </a:highlight>
              </a:rPr>
              <a:t>Trường mầm non Hoa Hướng Dương - Giáo viên: Nguyễn Thị </a:t>
            </a:r>
            <a:r>
              <a:rPr lang="vi-V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highlight>
                  <a:srgbClr val="0000FF"/>
                </a:highlight>
              </a:rPr>
              <a:t>Thu Ngà</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highlight>
                <a:srgbClr val="0000FF"/>
              </a:highlight>
            </a:endParaRPr>
          </a:p>
        </p:txBody>
      </p:sp>
      <p:pic>
        <p:nvPicPr>
          <p:cNvPr id="2" name="Picture 2" descr="Cành Bông Hoa Hồng trang trí góc - PNG">
            <a:extLst>
              <a:ext uri="{FF2B5EF4-FFF2-40B4-BE49-F238E27FC236}">
                <a16:creationId xmlns="" xmlns:a16="http://schemas.microsoft.com/office/drawing/2014/main" id="{EF8B13EB-964E-4EC5-959E-6C0C5343BF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268" y="5064369"/>
            <a:ext cx="2318642" cy="15024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ành Bông Hoa Hồng trang trí góc - PNG">
            <a:extLst>
              <a:ext uri="{FF2B5EF4-FFF2-40B4-BE49-F238E27FC236}">
                <a16:creationId xmlns="" xmlns:a16="http://schemas.microsoft.com/office/drawing/2014/main" id="{4D5B10B5-85E4-4DE6-9C4A-C447B7807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0472254" y="256736"/>
            <a:ext cx="1502473" cy="26271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ành Bông Hoa Hồng trang trí góc - PNG">
            <a:extLst>
              <a:ext uri="{FF2B5EF4-FFF2-40B4-BE49-F238E27FC236}">
                <a16:creationId xmlns="" xmlns:a16="http://schemas.microsoft.com/office/drawing/2014/main" id="{84E0332D-0E8B-4A6F-8136-2230E53D7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5033" y="894968"/>
            <a:ext cx="2778938" cy="15024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ành Bông Hoa Hồng trang trí góc - PNG">
            <a:extLst>
              <a:ext uri="{FF2B5EF4-FFF2-40B4-BE49-F238E27FC236}">
                <a16:creationId xmlns="" xmlns:a16="http://schemas.microsoft.com/office/drawing/2014/main" id="{CF7A6D06-F397-4E0B-8609-118BDD2039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9993836" y="4585945"/>
            <a:ext cx="1643149" cy="23186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29584" y="750601"/>
            <a:ext cx="753283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KỂ TRUYỆN BÉ NGHE</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Rectangle 3"/>
          <p:cNvSpPr/>
          <p:nvPr/>
        </p:nvSpPr>
        <p:spPr>
          <a:xfrm>
            <a:off x="978966" y="2084778"/>
            <a:ext cx="1665841"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8000" b="1" cap="all" spc="0" dirty="0" smtClean="0">
                <a:ln w="0"/>
                <a:solidFill>
                  <a:srgbClr val="FF0000"/>
                </a:solidFill>
                <a:effectLst>
                  <a:reflection blurRad="12700" stA="50000" endPos="50000" dist="5000" dir="5400000" sy="-100000" rotWithShape="0"/>
                </a:effectLst>
              </a:rPr>
              <a:t>BA</a:t>
            </a:r>
            <a:endParaRPr lang="en-US" sz="8000" b="1" cap="all" spc="0" dirty="0">
              <a:ln w="0"/>
              <a:solidFill>
                <a:srgbClr val="FF0000"/>
              </a:solidFill>
              <a:effectLst>
                <a:reflection blurRad="12700" stA="50000" endPos="50000" dist="5000" dir="5400000" sy="-100000" rotWithShape="0"/>
              </a:effectLst>
            </a:endParaRPr>
          </a:p>
        </p:txBody>
      </p:sp>
      <p:sp>
        <p:nvSpPr>
          <p:cNvPr id="23" name="Rectangle 22"/>
          <p:cNvSpPr/>
          <p:nvPr/>
        </p:nvSpPr>
        <p:spPr>
          <a:xfrm>
            <a:off x="2898735" y="2857131"/>
            <a:ext cx="2627643" cy="144655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8800" b="1" cap="all" spc="0" dirty="0" smtClean="0">
                <a:ln w="0"/>
                <a:solidFill>
                  <a:srgbClr val="FFFF00"/>
                </a:solidFill>
                <a:effectLst>
                  <a:reflection blurRad="12700" stA="50000" endPos="50000" dist="5000" dir="5400000" sy="-100000" rotWithShape="0"/>
                </a:effectLst>
              </a:rPr>
              <a:t>CHÚ</a:t>
            </a:r>
            <a:endParaRPr lang="en-US" sz="8800" b="1" cap="all" spc="0" dirty="0">
              <a:ln w="0"/>
              <a:solidFill>
                <a:srgbClr val="FFFF00"/>
              </a:solidFill>
              <a:effectLst>
                <a:reflection blurRad="12700" stA="50000" endPos="50000" dist="5000" dir="5400000" sy="-100000" rotWithShape="0"/>
              </a:effectLst>
            </a:endParaRPr>
          </a:p>
        </p:txBody>
      </p:sp>
      <p:sp>
        <p:nvSpPr>
          <p:cNvPr id="24" name="Rectangle 23"/>
          <p:cNvSpPr/>
          <p:nvPr/>
        </p:nvSpPr>
        <p:spPr>
          <a:xfrm>
            <a:off x="5943340" y="3740930"/>
            <a:ext cx="2427268"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8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LỢN</a:t>
            </a:r>
            <a:endParaRPr lang="en-US" sz="8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1" name="Rectangle 30"/>
          <p:cNvSpPr/>
          <p:nvPr/>
        </p:nvSpPr>
        <p:spPr>
          <a:xfrm>
            <a:off x="8938331" y="4326687"/>
            <a:ext cx="2464136"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8000" b="1" cap="all" spc="0" dirty="0" smtClean="0">
                <a:ln w="0"/>
                <a:solidFill>
                  <a:srgbClr val="7030A0"/>
                </a:solidFill>
                <a:effectLst>
                  <a:reflection blurRad="12700" stA="50000" endPos="50000" dist="5000" dir="5400000" sy="-100000" rotWithShape="0"/>
                </a:effectLst>
              </a:rPr>
              <a:t>CON</a:t>
            </a:r>
            <a:endParaRPr lang="en-US" sz="8000" b="1" cap="all" spc="0" dirty="0">
              <a:ln w="0"/>
              <a:solidFill>
                <a:srgbClr val="7030A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579066383"/>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rgbClr val="FFC000"/>
                  </a:solidFill>
                  <a:prstDash val="solid"/>
                </a:ln>
                <a:solidFill>
                  <a:srgbClr val="FF0000"/>
                </a:solidFill>
                <a:highlight>
                  <a:srgbClr val="0000FF"/>
                </a:highlight>
              </a:rPr>
              <a:t>Trường mầm non Hoa Hướng Dương - Giáo viên: Nguyễn Thị </a:t>
            </a:r>
            <a:r>
              <a:rPr lang="vi-VN" b="1" dirty="0">
                <a:ln w="12700" cmpd="sng">
                  <a:solidFill>
                    <a:srgbClr val="FFC000"/>
                  </a:solidFill>
                  <a:prstDash val="solid"/>
                </a:ln>
                <a:solidFill>
                  <a:srgbClr val="FF0000"/>
                </a:solidFill>
                <a:highlight>
                  <a:srgbClr val="0000FF"/>
                </a:highlight>
              </a:rPr>
              <a:t>Thu Ngà</a:t>
            </a:r>
            <a:endParaRPr lang="en-US" b="1" dirty="0">
              <a:ln w="12700" cmpd="sng">
                <a:solidFill>
                  <a:srgbClr val="FFC000"/>
                </a:solidFill>
                <a:prstDash val="solid"/>
              </a:ln>
              <a:solidFill>
                <a:srgbClr val="FF0000"/>
              </a:solidFill>
              <a:highlight>
                <a:srgbClr val="0000FF"/>
              </a:highlight>
            </a:endParaRPr>
          </a:p>
        </p:txBody>
      </p:sp>
      <p:sp>
        <p:nvSpPr>
          <p:cNvPr id="2" name="Rectangle 1"/>
          <p:cNvSpPr/>
          <p:nvPr/>
        </p:nvSpPr>
        <p:spPr>
          <a:xfrm>
            <a:off x="3048000" y="3105835"/>
            <a:ext cx="6096000" cy="646331"/>
          </a:xfrm>
          <a:prstGeom prst="rect">
            <a:avLst/>
          </a:prstGeom>
        </p:spPr>
        <p:txBody>
          <a:bodyPr>
            <a:spAutoFit/>
          </a:bodyPr>
          <a:lstStyle/>
          <a:p>
            <a:r>
              <a:rPr lang="vi-VN" dirty="0">
                <a:solidFill>
                  <a:srgbClr val="555555"/>
                </a:solidFill>
                <a:latin typeface="Helvetica"/>
              </a:rPr>
              <a:t>Chú heo út rất hài lòng với căn nhà của mình. Chú nói, ” Bây giờ, Chó sói sẽ không bao giờ bắt và ăn thịt ta được”</a:t>
            </a:r>
            <a:endParaRPr lang="en-US" dirty="0"/>
          </a:p>
        </p:txBody>
      </p:sp>
    </p:spTree>
    <p:extLst>
      <p:ext uri="{BB962C8B-B14F-4D97-AF65-F5344CB8AC3E}">
        <p14:creationId xmlns:p14="http://schemas.microsoft.com/office/powerpoint/2010/main" val="29934366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rgbClr val="FFC000"/>
                  </a:solidFill>
                  <a:prstDash val="solid"/>
                </a:ln>
                <a:solidFill>
                  <a:srgbClr val="FF0000"/>
                </a:solidFill>
                <a:highlight>
                  <a:srgbClr val="0000FF"/>
                </a:highlight>
              </a:rPr>
              <a:t>Trường mầm non Hoa Hướng Dương - Giáo viên: Nguyễn Thị </a:t>
            </a:r>
            <a:r>
              <a:rPr lang="vi-VN" b="1" dirty="0">
                <a:ln w="12700" cmpd="sng">
                  <a:solidFill>
                    <a:srgbClr val="FFC000"/>
                  </a:solidFill>
                  <a:prstDash val="solid"/>
                </a:ln>
                <a:solidFill>
                  <a:srgbClr val="FF0000"/>
                </a:solidFill>
                <a:highlight>
                  <a:srgbClr val="0000FF"/>
                </a:highlight>
              </a:rPr>
              <a:t>Thu Ngà</a:t>
            </a:r>
            <a:endParaRPr lang="en-US" b="1" dirty="0">
              <a:ln w="12700" cmpd="sng">
                <a:solidFill>
                  <a:srgbClr val="FFC000"/>
                </a:solidFill>
                <a:prstDash val="solid"/>
              </a:ln>
              <a:solidFill>
                <a:srgbClr val="FF0000"/>
              </a:solidFill>
              <a:highlight>
                <a:srgbClr val="0000FF"/>
              </a:highlight>
            </a:endParaRPr>
          </a:p>
        </p:txBody>
      </p:sp>
      <p:sp>
        <p:nvSpPr>
          <p:cNvPr id="2" name="Rectangle 1"/>
          <p:cNvSpPr/>
          <p:nvPr/>
        </p:nvSpPr>
        <p:spPr>
          <a:xfrm>
            <a:off x="3048000" y="2967335"/>
            <a:ext cx="6096000" cy="923330"/>
          </a:xfrm>
          <a:prstGeom prst="rect">
            <a:avLst/>
          </a:prstGeom>
        </p:spPr>
        <p:txBody>
          <a:bodyPr>
            <a:spAutoFit/>
          </a:bodyPr>
          <a:lstStyle/>
          <a:p>
            <a:r>
              <a:rPr lang="vi-VN" dirty="0">
                <a:solidFill>
                  <a:srgbClr val="555555"/>
                </a:solidFill>
                <a:latin typeface="Helvetica"/>
              </a:rPr>
              <a:t>Hôm sau một chó sói xuất hiện trên đường. Nó đi đến ngôi nhà bằng rơm của </a:t>
            </a:r>
            <a:r>
              <a:rPr lang="vi-VN" dirty="0">
                <a:solidFill>
                  <a:srgbClr val="808080"/>
                </a:solidFill>
                <a:latin typeface="Helvetica"/>
                <a:hlinkClick r:id="rId2"/>
              </a:rPr>
              <a:t>chú heo</a:t>
            </a:r>
            <a:r>
              <a:rPr lang="vi-VN" dirty="0">
                <a:solidFill>
                  <a:srgbClr val="555555"/>
                </a:solidFill>
                <a:latin typeface="Helvetica"/>
              </a:rPr>
              <a:t> cả. Khi trông thấy chó sói, chú heo cả vội vàng chạy vào nhà và đớng cửa lại.</a:t>
            </a:r>
            <a:endParaRPr lang="en-US" dirty="0"/>
          </a:p>
        </p:txBody>
      </p:sp>
    </p:spTree>
    <p:extLst>
      <p:ext uri="{BB962C8B-B14F-4D97-AF65-F5344CB8AC3E}">
        <p14:creationId xmlns:p14="http://schemas.microsoft.com/office/powerpoint/2010/main" val="29934366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rgbClr val="FFC000"/>
                  </a:solidFill>
                  <a:prstDash val="solid"/>
                </a:ln>
                <a:solidFill>
                  <a:srgbClr val="FF0000"/>
                </a:solidFill>
                <a:highlight>
                  <a:srgbClr val="0000FF"/>
                </a:highlight>
              </a:rPr>
              <a:t>Trường mầm non Hoa Hướng Dương - Giáo viên: Nguyễn Thị </a:t>
            </a:r>
            <a:r>
              <a:rPr lang="vi-VN" b="1" dirty="0">
                <a:ln w="12700" cmpd="sng">
                  <a:solidFill>
                    <a:srgbClr val="FFC000"/>
                  </a:solidFill>
                  <a:prstDash val="solid"/>
                </a:ln>
                <a:solidFill>
                  <a:srgbClr val="FF0000"/>
                </a:solidFill>
                <a:highlight>
                  <a:srgbClr val="0000FF"/>
                </a:highlight>
              </a:rPr>
              <a:t>Thu Ngà</a:t>
            </a:r>
            <a:endParaRPr lang="en-US" b="1" dirty="0">
              <a:ln w="12700" cmpd="sng">
                <a:solidFill>
                  <a:srgbClr val="FFC000"/>
                </a:solidFill>
                <a:prstDash val="solid"/>
              </a:ln>
              <a:solidFill>
                <a:srgbClr val="FF0000"/>
              </a:solidFill>
              <a:highlight>
                <a:srgbClr val="0000FF"/>
              </a:highlight>
            </a:endParaRPr>
          </a:p>
        </p:txBody>
      </p:sp>
      <p:sp>
        <p:nvSpPr>
          <p:cNvPr id="2" name="Rectangle 1"/>
          <p:cNvSpPr/>
          <p:nvPr/>
        </p:nvSpPr>
        <p:spPr>
          <a:xfrm>
            <a:off x="3048000" y="3105835"/>
            <a:ext cx="6096000" cy="646331"/>
          </a:xfrm>
          <a:prstGeom prst="rect">
            <a:avLst/>
          </a:prstGeom>
        </p:spPr>
        <p:txBody>
          <a:bodyPr>
            <a:spAutoFit/>
          </a:bodyPr>
          <a:lstStyle/>
          <a:p>
            <a:r>
              <a:rPr lang="en-US" dirty="0" err="1">
                <a:solidFill>
                  <a:srgbClr val="555555"/>
                </a:solidFill>
                <a:latin typeface="Helvetica"/>
              </a:rPr>
              <a:t>Chó</a:t>
            </a:r>
            <a:r>
              <a:rPr lang="en-US" dirty="0">
                <a:solidFill>
                  <a:srgbClr val="555555"/>
                </a:solidFill>
                <a:latin typeface="Helvetica"/>
              </a:rPr>
              <a:t> </a:t>
            </a:r>
            <a:r>
              <a:rPr lang="en-US" dirty="0" err="1">
                <a:solidFill>
                  <a:srgbClr val="555555"/>
                </a:solidFill>
                <a:latin typeface="Helvetica"/>
              </a:rPr>
              <a:t>sói</a:t>
            </a:r>
            <a:r>
              <a:rPr lang="en-US" dirty="0">
                <a:solidFill>
                  <a:srgbClr val="555555"/>
                </a:solidFill>
                <a:latin typeface="Helvetica"/>
              </a:rPr>
              <a:t> </a:t>
            </a:r>
            <a:r>
              <a:rPr lang="en-US" dirty="0" err="1">
                <a:solidFill>
                  <a:srgbClr val="555555"/>
                </a:solidFill>
                <a:latin typeface="Helvetica"/>
              </a:rPr>
              <a:t>gõ</a:t>
            </a:r>
            <a:r>
              <a:rPr lang="en-US" dirty="0">
                <a:solidFill>
                  <a:srgbClr val="555555"/>
                </a:solidFill>
                <a:latin typeface="Helvetica"/>
              </a:rPr>
              <a:t> </a:t>
            </a:r>
            <a:r>
              <a:rPr lang="en-US" dirty="0" err="1">
                <a:solidFill>
                  <a:srgbClr val="555555"/>
                </a:solidFill>
                <a:latin typeface="Helvetica"/>
              </a:rPr>
              <a:t>cửa</a:t>
            </a:r>
            <a:r>
              <a:rPr lang="en-US" dirty="0">
                <a:solidFill>
                  <a:srgbClr val="555555"/>
                </a:solidFill>
                <a:latin typeface="Helvetica"/>
              </a:rPr>
              <a:t> </a:t>
            </a:r>
            <a:r>
              <a:rPr lang="en-US" dirty="0" err="1">
                <a:solidFill>
                  <a:srgbClr val="555555"/>
                </a:solidFill>
                <a:latin typeface="Helvetica"/>
              </a:rPr>
              <a:t>và</a:t>
            </a:r>
            <a:r>
              <a:rPr lang="en-US" dirty="0">
                <a:solidFill>
                  <a:srgbClr val="555555"/>
                </a:solidFill>
                <a:latin typeface="Helvetica"/>
              </a:rPr>
              <a:t> </a:t>
            </a:r>
            <a:r>
              <a:rPr lang="en-US" dirty="0" err="1">
                <a:solidFill>
                  <a:srgbClr val="555555"/>
                </a:solidFill>
                <a:latin typeface="Helvetica"/>
              </a:rPr>
              <a:t>nói</a:t>
            </a:r>
            <a:r>
              <a:rPr lang="en-US" dirty="0">
                <a:solidFill>
                  <a:srgbClr val="555555"/>
                </a:solidFill>
                <a:latin typeface="Helvetica"/>
              </a:rPr>
              <a:t>, ” </a:t>
            </a:r>
            <a:r>
              <a:rPr lang="en-US" dirty="0" err="1">
                <a:solidFill>
                  <a:srgbClr val="555555"/>
                </a:solidFill>
                <a:latin typeface="Helvetica"/>
              </a:rPr>
              <a:t>Này</a:t>
            </a:r>
            <a:r>
              <a:rPr lang="en-US" dirty="0">
                <a:solidFill>
                  <a:srgbClr val="555555"/>
                </a:solidFill>
                <a:latin typeface="Helvetica"/>
              </a:rPr>
              <a:t> </a:t>
            </a:r>
            <a:r>
              <a:rPr lang="en-US" dirty="0" err="1">
                <a:solidFill>
                  <a:srgbClr val="555555"/>
                </a:solidFill>
                <a:latin typeface="Helvetica"/>
              </a:rPr>
              <a:t>heo</a:t>
            </a:r>
            <a:r>
              <a:rPr lang="en-US" dirty="0">
                <a:solidFill>
                  <a:srgbClr val="555555"/>
                </a:solidFill>
                <a:latin typeface="Helvetica"/>
              </a:rPr>
              <a:t> con, </a:t>
            </a:r>
            <a:r>
              <a:rPr lang="en-US" dirty="0" err="1">
                <a:solidFill>
                  <a:srgbClr val="555555"/>
                </a:solidFill>
                <a:latin typeface="Helvetica"/>
              </a:rPr>
              <a:t>này</a:t>
            </a:r>
            <a:r>
              <a:rPr lang="en-US" dirty="0">
                <a:solidFill>
                  <a:srgbClr val="555555"/>
                </a:solidFill>
                <a:latin typeface="Helvetica"/>
              </a:rPr>
              <a:t> </a:t>
            </a:r>
            <a:r>
              <a:rPr lang="en-US" dirty="0" err="1">
                <a:solidFill>
                  <a:srgbClr val="555555"/>
                </a:solidFill>
                <a:latin typeface="Helvetica"/>
              </a:rPr>
              <a:t>heo</a:t>
            </a:r>
            <a:r>
              <a:rPr lang="en-US" dirty="0">
                <a:solidFill>
                  <a:srgbClr val="555555"/>
                </a:solidFill>
                <a:latin typeface="Helvetica"/>
              </a:rPr>
              <a:t> con, </a:t>
            </a:r>
            <a:r>
              <a:rPr lang="en-US" dirty="0" err="1">
                <a:solidFill>
                  <a:srgbClr val="555555"/>
                </a:solidFill>
                <a:latin typeface="Helvetica"/>
              </a:rPr>
              <a:t>mở</a:t>
            </a:r>
            <a:r>
              <a:rPr lang="en-US" dirty="0">
                <a:solidFill>
                  <a:srgbClr val="555555"/>
                </a:solidFill>
                <a:latin typeface="Helvetica"/>
              </a:rPr>
              <a:t> </a:t>
            </a:r>
            <a:r>
              <a:rPr lang="en-US" dirty="0" err="1">
                <a:solidFill>
                  <a:srgbClr val="555555"/>
                </a:solidFill>
                <a:latin typeface="Helvetica"/>
              </a:rPr>
              <a:t>cửa</a:t>
            </a:r>
            <a:r>
              <a:rPr lang="en-US" dirty="0">
                <a:solidFill>
                  <a:srgbClr val="555555"/>
                </a:solidFill>
                <a:latin typeface="Helvetica"/>
              </a:rPr>
              <a:t> </a:t>
            </a:r>
            <a:r>
              <a:rPr lang="en-US" dirty="0" err="1">
                <a:solidFill>
                  <a:srgbClr val="555555"/>
                </a:solidFill>
                <a:latin typeface="Helvetica"/>
              </a:rPr>
              <a:t>cho</a:t>
            </a:r>
            <a:r>
              <a:rPr lang="en-US" dirty="0">
                <a:solidFill>
                  <a:srgbClr val="555555"/>
                </a:solidFill>
                <a:latin typeface="Helvetica"/>
              </a:rPr>
              <a:t> ta </a:t>
            </a:r>
            <a:r>
              <a:rPr lang="en-US" dirty="0" err="1">
                <a:solidFill>
                  <a:srgbClr val="555555"/>
                </a:solidFill>
                <a:latin typeface="Helvetica"/>
              </a:rPr>
              <a:t>vào</a:t>
            </a:r>
            <a:r>
              <a:rPr lang="en-US" dirty="0">
                <a:solidFill>
                  <a:srgbClr val="555555"/>
                </a:solidFill>
                <a:latin typeface="Helvetica"/>
              </a:rPr>
              <a:t> </a:t>
            </a:r>
            <a:r>
              <a:rPr lang="en-US" dirty="0" err="1">
                <a:solidFill>
                  <a:srgbClr val="555555"/>
                </a:solidFill>
                <a:latin typeface="Helvetica"/>
              </a:rPr>
              <a:t>với</a:t>
            </a:r>
            <a:r>
              <a:rPr lang="en-US" dirty="0">
                <a:solidFill>
                  <a:srgbClr val="555555"/>
                </a:solidFill>
                <a:latin typeface="Helvetica"/>
              </a:rPr>
              <a:t>.”</a:t>
            </a:r>
            <a:endParaRPr lang="en-US" dirty="0"/>
          </a:p>
        </p:txBody>
      </p:sp>
    </p:spTree>
    <p:extLst>
      <p:ext uri="{BB962C8B-B14F-4D97-AF65-F5344CB8AC3E}">
        <p14:creationId xmlns:p14="http://schemas.microsoft.com/office/powerpoint/2010/main" val="25095744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rgbClr val="FFC000"/>
                  </a:solidFill>
                  <a:prstDash val="solid"/>
                </a:ln>
                <a:solidFill>
                  <a:srgbClr val="FF0000"/>
                </a:solidFill>
                <a:highlight>
                  <a:srgbClr val="0000FF"/>
                </a:highlight>
              </a:rPr>
              <a:t>Trường mầm non Hoa Hướng Dương - Giáo viên: Nguyễn Thị </a:t>
            </a:r>
            <a:r>
              <a:rPr lang="vi-VN" b="1" dirty="0">
                <a:ln w="12700" cmpd="sng">
                  <a:solidFill>
                    <a:srgbClr val="FFC000"/>
                  </a:solidFill>
                  <a:prstDash val="solid"/>
                </a:ln>
                <a:solidFill>
                  <a:srgbClr val="FF0000"/>
                </a:solidFill>
                <a:highlight>
                  <a:srgbClr val="0000FF"/>
                </a:highlight>
              </a:rPr>
              <a:t>Thu Ngà</a:t>
            </a:r>
            <a:endParaRPr lang="en-US" b="1" dirty="0">
              <a:ln w="12700" cmpd="sng">
                <a:solidFill>
                  <a:srgbClr val="FFC000"/>
                </a:solidFill>
                <a:prstDash val="solid"/>
              </a:ln>
              <a:solidFill>
                <a:srgbClr val="FF0000"/>
              </a:solidFill>
              <a:highlight>
                <a:srgbClr val="0000FF"/>
              </a:highlight>
            </a:endParaRPr>
          </a:p>
        </p:txBody>
      </p:sp>
      <p:sp>
        <p:nvSpPr>
          <p:cNvPr id="2" name="Rectangle 1"/>
          <p:cNvSpPr/>
          <p:nvPr/>
        </p:nvSpPr>
        <p:spPr>
          <a:xfrm>
            <a:off x="3048000" y="3105835"/>
            <a:ext cx="6096000" cy="646331"/>
          </a:xfrm>
          <a:prstGeom prst="rect">
            <a:avLst/>
          </a:prstGeom>
        </p:spPr>
        <p:txBody>
          <a:bodyPr>
            <a:spAutoFit/>
          </a:bodyPr>
          <a:lstStyle/>
          <a:p>
            <a:r>
              <a:rPr lang="vi-VN" dirty="0">
                <a:solidFill>
                  <a:srgbClr val="555555"/>
                </a:solidFill>
                <a:latin typeface="Helvetica"/>
              </a:rPr>
              <a:t>Không, không” chú heo con nói. ” Ta đã thề, ta đã thề, Ta không để mi vào.”</a:t>
            </a:r>
            <a:endParaRPr lang="en-US" dirty="0"/>
          </a:p>
        </p:txBody>
      </p:sp>
    </p:spTree>
    <p:extLst>
      <p:ext uri="{BB962C8B-B14F-4D97-AF65-F5344CB8AC3E}">
        <p14:creationId xmlns:p14="http://schemas.microsoft.com/office/powerpoint/2010/main" val="25095744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rgbClr val="FFC000"/>
                  </a:solidFill>
                  <a:prstDash val="solid"/>
                </a:ln>
                <a:solidFill>
                  <a:srgbClr val="FF0000"/>
                </a:solidFill>
                <a:highlight>
                  <a:srgbClr val="0000FF"/>
                </a:highlight>
              </a:rPr>
              <a:t>Trường mầm non Hoa Hướng Dương - Giáo viên: Nguyễn Thị </a:t>
            </a:r>
            <a:r>
              <a:rPr lang="vi-VN" b="1" dirty="0">
                <a:ln w="12700" cmpd="sng">
                  <a:solidFill>
                    <a:srgbClr val="FFC000"/>
                  </a:solidFill>
                  <a:prstDash val="solid"/>
                </a:ln>
                <a:solidFill>
                  <a:srgbClr val="FF0000"/>
                </a:solidFill>
                <a:highlight>
                  <a:srgbClr val="0000FF"/>
                </a:highlight>
              </a:rPr>
              <a:t>Thu Ngà</a:t>
            </a:r>
            <a:endParaRPr lang="en-US" b="1" dirty="0">
              <a:ln w="12700" cmpd="sng">
                <a:solidFill>
                  <a:srgbClr val="FFC000"/>
                </a:solidFill>
                <a:prstDash val="solid"/>
              </a:ln>
              <a:solidFill>
                <a:srgbClr val="FF0000"/>
              </a:solidFill>
              <a:highlight>
                <a:srgbClr val="0000FF"/>
              </a:highlight>
            </a:endParaRPr>
          </a:p>
        </p:txBody>
      </p:sp>
      <p:sp>
        <p:nvSpPr>
          <p:cNvPr id="2" name="Rectangle 1"/>
          <p:cNvSpPr/>
          <p:nvPr/>
        </p:nvSpPr>
        <p:spPr>
          <a:xfrm>
            <a:off x="3048000" y="3105835"/>
            <a:ext cx="6096000" cy="646331"/>
          </a:xfrm>
          <a:prstGeom prst="rect">
            <a:avLst/>
          </a:prstGeom>
        </p:spPr>
        <p:txBody>
          <a:bodyPr>
            <a:spAutoFit/>
          </a:bodyPr>
          <a:lstStyle/>
          <a:p>
            <a:r>
              <a:rPr lang="vi-VN" dirty="0"/>
              <a:t>Được rồi Ta bực mình và ta bực mình và Ta sẽ thổi tung căn nhà của ngươi,” chó sói gầm gừ.</a:t>
            </a:r>
            <a:endParaRPr lang="en-US" dirty="0"/>
          </a:p>
        </p:txBody>
      </p:sp>
    </p:spTree>
    <p:extLst>
      <p:ext uri="{BB962C8B-B14F-4D97-AF65-F5344CB8AC3E}">
        <p14:creationId xmlns:p14="http://schemas.microsoft.com/office/powerpoint/2010/main" val="25095744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rgbClr val="FFC000"/>
                  </a:solidFill>
                  <a:prstDash val="solid"/>
                </a:ln>
                <a:solidFill>
                  <a:srgbClr val="FF0000"/>
                </a:solidFill>
                <a:highlight>
                  <a:srgbClr val="0000FF"/>
                </a:highlight>
              </a:rPr>
              <a:t>Trường mầm non Hoa Hướng Dương - Giáo viên: Nguyễn Thị </a:t>
            </a:r>
            <a:r>
              <a:rPr lang="vi-VN" b="1" dirty="0">
                <a:ln w="12700" cmpd="sng">
                  <a:solidFill>
                    <a:srgbClr val="FFC000"/>
                  </a:solidFill>
                  <a:prstDash val="solid"/>
                </a:ln>
                <a:solidFill>
                  <a:srgbClr val="FF0000"/>
                </a:solidFill>
                <a:highlight>
                  <a:srgbClr val="0000FF"/>
                </a:highlight>
              </a:rPr>
              <a:t>Thu Ngà</a:t>
            </a:r>
            <a:endParaRPr lang="en-US" b="1" dirty="0">
              <a:ln w="12700" cmpd="sng">
                <a:solidFill>
                  <a:srgbClr val="FFC000"/>
                </a:solidFill>
                <a:prstDash val="solid"/>
              </a:ln>
              <a:solidFill>
                <a:srgbClr val="FF0000"/>
              </a:solidFill>
              <a:highlight>
                <a:srgbClr val="0000FF"/>
              </a:highlight>
            </a:endParaRPr>
          </a:p>
        </p:txBody>
      </p:sp>
      <p:sp>
        <p:nvSpPr>
          <p:cNvPr id="3" name="Rectangle 2"/>
          <p:cNvSpPr/>
          <p:nvPr/>
        </p:nvSpPr>
        <p:spPr>
          <a:xfrm>
            <a:off x="3048000" y="3105835"/>
            <a:ext cx="6096000" cy="646331"/>
          </a:xfrm>
          <a:prstGeom prst="rect">
            <a:avLst/>
          </a:prstGeom>
        </p:spPr>
        <p:txBody>
          <a:bodyPr>
            <a:spAutoFit/>
          </a:bodyPr>
          <a:lstStyle/>
          <a:p>
            <a:r>
              <a:rPr lang="vi-VN" dirty="0"/>
              <a:t>Nói rồi nó thổi và nó thổi,nó thổi và nó thổi. Ngôi nhà bằng rơm xập xuống, chó sói ăn thịt chú heo cả dễ dàng”</a:t>
            </a:r>
            <a:endParaRPr lang="en-US" dirty="0"/>
          </a:p>
        </p:txBody>
      </p:sp>
    </p:spTree>
    <p:extLst>
      <p:ext uri="{BB962C8B-B14F-4D97-AF65-F5344CB8AC3E}">
        <p14:creationId xmlns:p14="http://schemas.microsoft.com/office/powerpoint/2010/main" val="13612155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rgbClr val="FFC000"/>
                  </a:solidFill>
                  <a:prstDash val="solid"/>
                </a:ln>
                <a:solidFill>
                  <a:srgbClr val="FF0000"/>
                </a:solidFill>
                <a:highlight>
                  <a:srgbClr val="0000FF"/>
                </a:highlight>
              </a:rPr>
              <a:t>Trường mầm non Hoa Hướng Dương - Giáo viên: Nguyễn Thị </a:t>
            </a:r>
            <a:r>
              <a:rPr lang="vi-VN" b="1" dirty="0">
                <a:ln w="12700" cmpd="sng">
                  <a:solidFill>
                    <a:srgbClr val="FFC000"/>
                  </a:solidFill>
                  <a:prstDash val="solid"/>
                </a:ln>
                <a:solidFill>
                  <a:srgbClr val="FF0000"/>
                </a:solidFill>
                <a:highlight>
                  <a:srgbClr val="0000FF"/>
                </a:highlight>
              </a:rPr>
              <a:t>Thu Ngà</a:t>
            </a:r>
            <a:endParaRPr lang="en-US" b="1" dirty="0">
              <a:ln w="12700" cmpd="sng">
                <a:solidFill>
                  <a:srgbClr val="FFC000"/>
                </a:solidFill>
                <a:prstDash val="solid"/>
              </a:ln>
              <a:solidFill>
                <a:srgbClr val="FF0000"/>
              </a:solidFill>
              <a:highlight>
                <a:srgbClr val="0000FF"/>
              </a:highlight>
            </a:endParaRPr>
          </a:p>
        </p:txBody>
      </p:sp>
      <p:sp>
        <p:nvSpPr>
          <p:cNvPr id="3" name="Rectangle 2"/>
          <p:cNvSpPr/>
          <p:nvPr/>
        </p:nvSpPr>
        <p:spPr>
          <a:xfrm>
            <a:off x="3048000" y="2967335"/>
            <a:ext cx="6096000" cy="923330"/>
          </a:xfrm>
          <a:prstGeom prst="rect">
            <a:avLst/>
          </a:prstGeom>
        </p:spPr>
        <p:txBody>
          <a:bodyPr>
            <a:spAutoFit/>
          </a:bodyPr>
          <a:lstStyle/>
          <a:p>
            <a:r>
              <a:rPr lang="vi-VN" dirty="0"/>
              <a:t>Hôm sau chó sói vẫn dọc theo con đường đi xa hơn. Nó đến ngôi nhà bằng cành cây của </a:t>
            </a:r>
            <a:r>
              <a:rPr lang="vi-VN" dirty="0">
                <a:hlinkClick r:id="rId2"/>
              </a:rPr>
              <a:t>chú heo</a:t>
            </a:r>
            <a:r>
              <a:rPr lang="vi-VN" dirty="0"/>
              <a:t> kế. Chú heo kế trông thấy chó sói, liền chạy vào nhà đóng cửa lại.</a:t>
            </a:r>
            <a:endParaRPr lang="en-US" dirty="0"/>
          </a:p>
        </p:txBody>
      </p:sp>
    </p:spTree>
    <p:extLst>
      <p:ext uri="{BB962C8B-B14F-4D97-AF65-F5344CB8AC3E}">
        <p14:creationId xmlns:p14="http://schemas.microsoft.com/office/powerpoint/2010/main" val="13612155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rgbClr val="FFC000"/>
                  </a:solidFill>
                  <a:prstDash val="solid"/>
                </a:ln>
                <a:solidFill>
                  <a:srgbClr val="FF0000"/>
                </a:solidFill>
                <a:highlight>
                  <a:srgbClr val="0000FF"/>
                </a:highlight>
              </a:rPr>
              <a:t>Trường mầm non Hoa Hướng Dương - Giáo viên: Nguyễn Thị </a:t>
            </a:r>
            <a:r>
              <a:rPr lang="vi-VN" b="1" dirty="0">
                <a:ln w="12700" cmpd="sng">
                  <a:solidFill>
                    <a:srgbClr val="FFC000"/>
                  </a:solidFill>
                  <a:prstDash val="solid"/>
                </a:ln>
                <a:solidFill>
                  <a:srgbClr val="FF0000"/>
                </a:solidFill>
                <a:highlight>
                  <a:srgbClr val="0000FF"/>
                </a:highlight>
              </a:rPr>
              <a:t>Thu Ngà</a:t>
            </a:r>
            <a:endParaRPr lang="en-US" b="1" dirty="0">
              <a:ln w="12700" cmpd="sng">
                <a:solidFill>
                  <a:srgbClr val="FFC000"/>
                </a:solidFill>
                <a:prstDash val="solid"/>
              </a:ln>
              <a:solidFill>
                <a:srgbClr val="FF0000"/>
              </a:solidFill>
              <a:highlight>
                <a:srgbClr val="0000FF"/>
              </a:highlight>
            </a:endParaRPr>
          </a:p>
        </p:txBody>
      </p:sp>
      <p:sp>
        <p:nvSpPr>
          <p:cNvPr id="3" name="Rectangle 2"/>
          <p:cNvSpPr/>
          <p:nvPr/>
        </p:nvSpPr>
        <p:spPr>
          <a:xfrm>
            <a:off x="3048000" y="2967335"/>
            <a:ext cx="6096000" cy="923330"/>
          </a:xfrm>
          <a:prstGeom prst="rect">
            <a:avLst/>
          </a:prstGeom>
        </p:spPr>
        <p:txBody>
          <a:bodyPr>
            <a:spAutoFit/>
          </a:bodyPr>
          <a:lstStyle/>
          <a:p>
            <a:r>
              <a:rPr lang="vi-VN" dirty="0"/>
              <a:t>Hôm sau chó sói vẫn dọc theo con đường đi xa hơn. Nó đến ngôi nhà bằng cành cây của </a:t>
            </a:r>
            <a:r>
              <a:rPr lang="vi-VN" dirty="0">
                <a:hlinkClick r:id="rId2"/>
              </a:rPr>
              <a:t>chú heo</a:t>
            </a:r>
            <a:r>
              <a:rPr lang="vi-VN" dirty="0"/>
              <a:t> kế. Chú heo kế trông thấy chó sói, liền chạy vào nhà đóng cửa lại.</a:t>
            </a:r>
            <a:endParaRPr lang="en-US" dirty="0"/>
          </a:p>
        </p:txBody>
      </p:sp>
    </p:spTree>
    <p:extLst>
      <p:ext uri="{BB962C8B-B14F-4D97-AF65-F5344CB8AC3E}">
        <p14:creationId xmlns:p14="http://schemas.microsoft.com/office/powerpoint/2010/main" val="13612155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rgbClr val="FFC000"/>
                  </a:solidFill>
                  <a:prstDash val="solid"/>
                </a:ln>
                <a:solidFill>
                  <a:srgbClr val="FF0000"/>
                </a:solidFill>
                <a:highlight>
                  <a:srgbClr val="0000FF"/>
                </a:highlight>
              </a:rPr>
              <a:t>Trường mầm non Hoa Hướng Dương - Giáo viên: Nguyễn Thị </a:t>
            </a:r>
            <a:r>
              <a:rPr lang="vi-VN" b="1" dirty="0">
                <a:ln w="12700" cmpd="sng">
                  <a:solidFill>
                    <a:srgbClr val="FFC000"/>
                  </a:solidFill>
                  <a:prstDash val="solid"/>
                </a:ln>
                <a:solidFill>
                  <a:srgbClr val="FF0000"/>
                </a:solidFill>
                <a:highlight>
                  <a:srgbClr val="0000FF"/>
                </a:highlight>
              </a:rPr>
              <a:t>Thu Ngà</a:t>
            </a:r>
            <a:endParaRPr lang="en-US" b="1" dirty="0">
              <a:ln w="12700" cmpd="sng">
                <a:solidFill>
                  <a:srgbClr val="FFC000"/>
                </a:solidFill>
                <a:prstDash val="solid"/>
              </a:ln>
              <a:solidFill>
                <a:srgbClr val="FF0000"/>
              </a:solidFill>
              <a:highlight>
                <a:srgbClr val="0000FF"/>
              </a:highlight>
            </a:endParaRPr>
          </a:p>
        </p:txBody>
      </p:sp>
      <p:sp>
        <p:nvSpPr>
          <p:cNvPr id="3" name="Rectangle 2"/>
          <p:cNvSpPr/>
          <p:nvPr/>
        </p:nvSpPr>
        <p:spPr>
          <a:xfrm>
            <a:off x="3048000" y="-9774614"/>
            <a:ext cx="6096000" cy="26407229"/>
          </a:xfrm>
          <a:prstGeom prst="rect">
            <a:avLst/>
          </a:prstGeom>
        </p:spPr>
        <p:txBody>
          <a:bodyPr>
            <a:spAutoFit/>
          </a:bodyPr>
          <a:lstStyle/>
          <a:p>
            <a:pPr algn="just" fontAlgn="base"/>
            <a:r>
              <a:rPr lang="vi-VN" dirty="0">
                <a:solidFill>
                  <a:srgbClr val="555555"/>
                </a:solidFill>
                <a:latin typeface="Helvetica"/>
              </a:rPr>
              <a:t>Hôm sau một chó sói xuất hiện trên đường. Nó đi đến ngôi nhà bằng rơm của </a:t>
            </a:r>
            <a:r>
              <a:rPr lang="vi-VN" dirty="0">
                <a:solidFill>
                  <a:srgbClr val="808080"/>
                </a:solidFill>
                <a:latin typeface="Helvetica"/>
                <a:hlinkClick r:id="rId2"/>
              </a:rPr>
              <a:t>chú heo</a:t>
            </a:r>
            <a:r>
              <a:rPr lang="vi-VN" dirty="0">
                <a:solidFill>
                  <a:srgbClr val="555555"/>
                </a:solidFill>
                <a:latin typeface="Helvetica"/>
              </a:rPr>
              <a:t> cả. Khi trông thấy chó sói, chú heo cả vội vàng chạy vào nhà và đớng cửa lại.</a:t>
            </a:r>
          </a:p>
          <a:p>
            <a:pPr algn="just" fontAlgn="base"/>
            <a:r>
              <a:rPr lang="vi-VN" dirty="0">
                <a:solidFill>
                  <a:srgbClr val="555555"/>
                </a:solidFill>
                <a:latin typeface="Helvetica"/>
              </a:rPr>
              <a:t>Chó sói gõ cửa và nói, ” Này heo con, này heo con, mở cửa cho ta vào với.”</a:t>
            </a:r>
          </a:p>
          <a:p>
            <a:pPr algn="just" fontAlgn="base"/>
            <a:r>
              <a:rPr lang="vi-VN" dirty="0">
                <a:solidFill>
                  <a:srgbClr val="555555"/>
                </a:solidFill>
                <a:latin typeface="Helvetica"/>
              </a:rPr>
              <a:t>” Không, không” chú heo con nói. ” Ta đã thề, ta đã thề, Ta không để mi vào.”</a:t>
            </a:r>
          </a:p>
          <a:p>
            <a:pPr algn="just" fontAlgn="base"/>
            <a:r>
              <a:rPr lang="vi-VN" dirty="0">
                <a:solidFill>
                  <a:srgbClr val="555555"/>
                </a:solidFill>
                <a:latin typeface="Helvetica"/>
              </a:rPr>
              <a:t>” Được rồi Ta bực mình và ta bực mình và Ta sẽ thổi tung căn nhà của ngươi,” chó sói gầm gừ.</a:t>
            </a:r>
          </a:p>
          <a:p>
            <a:pPr algn="just" fontAlgn="base"/>
            <a:r>
              <a:rPr lang="vi-VN" dirty="0">
                <a:solidFill>
                  <a:srgbClr val="555555"/>
                </a:solidFill>
                <a:latin typeface="Helvetica"/>
              </a:rPr>
              <a:t>Nói rồi nó thổi và nó thổi,nó thổi và nó thổi. Ngôi nhà bằng rơm xập xuống, chó sói ăn thịt chú heo cả dễ dàng”</a:t>
            </a:r>
          </a:p>
          <a:p>
            <a:pPr algn="just" fontAlgn="base"/>
            <a:r>
              <a:rPr lang="vi-VN" dirty="0">
                <a:solidFill>
                  <a:srgbClr val="555555"/>
                </a:solidFill>
                <a:latin typeface="Helvetica"/>
              </a:rPr>
              <a:t>Hôm sau chó sói vẫn dọc theo con đường đi xa hơn. Nó đến ngôi nhà bằng cành cây của </a:t>
            </a:r>
            <a:r>
              <a:rPr lang="vi-VN" dirty="0">
                <a:solidFill>
                  <a:srgbClr val="808080"/>
                </a:solidFill>
                <a:latin typeface="Helvetica"/>
                <a:hlinkClick r:id="rId2"/>
              </a:rPr>
              <a:t>chú heo</a:t>
            </a:r>
            <a:r>
              <a:rPr lang="vi-VN" dirty="0">
                <a:solidFill>
                  <a:srgbClr val="555555"/>
                </a:solidFill>
                <a:latin typeface="Helvetica"/>
              </a:rPr>
              <a:t> kế. Chú heo kế trông thấy chó sói, liền chạy vào nhà đóng cửa lại.</a:t>
            </a:r>
          </a:p>
          <a:p>
            <a:pPr algn="just" fontAlgn="base"/>
            <a:r>
              <a:rPr lang="vi-VN" dirty="0">
                <a:solidFill>
                  <a:srgbClr val="555555"/>
                </a:solidFill>
                <a:latin typeface="Helvetica"/>
              </a:rPr>
              <a:t>Chó sói gõ cửa và nói, ” Này heo con, này heo con, hãy mở cửa cho ta vào.”</a:t>
            </a:r>
          </a:p>
          <a:p>
            <a:pPr algn="just" fontAlgn="base"/>
            <a:r>
              <a:rPr lang="vi-VN" dirty="0">
                <a:solidFill>
                  <a:srgbClr val="555555"/>
                </a:solidFill>
                <a:latin typeface="Helvetica"/>
              </a:rPr>
              <a:t>” Không, không,” chú heo con nói. ” Ta đã thề, ta đã thề, Ta không để mi vào.”</a:t>
            </a:r>
          </a:p>
          <a:p>
            <a:pPr algn="just" fontAlgn="base"/>
            <a:r>
              <a:rPr lang="vi-VN" dirty="0">
                <a:solidFill>
                  <a:srgbClr val="555555"/>
                </a:solidFill>
                <a:latin typeface="Helvetica"/>
              </a:rPr>
              <a:t>” Được rồi Ta bực mình và ta bực mình và Ta sẽ thổi tung căn nhà của ngươi,” chó sói gầm gừ.</a:t>
            </a:r>
          </a:p>
          <a:p>
            <a:pPr algn="just" fontAlgn="base"/>
            <a:r>
              <a:rPr lang="vi-VN" dirty="0">
                <a:solidFill>
                  <a:srgbClr val="555555"/>
                </a:solidFill>
                <a:latin typeface="Helvetica"/>
              </a:rPr>
              <a:t>Nói rồi nó thổi và nó thổi,nó thổi và nó thổi. Ngôi nhà bằng cây xập xuống, chó sói ăn thịt chú heo kế dễ dàng”</a:t>
            </a:r>
          </a:p>
          <a:p>
            <a:pPr algn="just" fontAlgn="base"/>
            <a:r>
              <a:rPr lang="vi-VN" dirty="0">
                <a:solidFill>
                  <a:srgbClr val="555555"/>
                </a:solidFill>
                <a:latin typeface="Helvetica"/>
              </a:rPr>
              <a:t>Hôm sau </a:t>
            </a:r>
            <a:r>
              <a:rPr lang="vi-VN" dirty="0">
                <a:solidFill>
                  <a:srgbClr val="808080"/>
                </a:solidFill>
                <a:latin typeface="Helvetica"/>
                <a:hlinkClick r:id="rId2"/>
              </a:rPr>
              <a:t>chó sói</a:t>
            </a:r>
            <a:r>
              <a:rPr lang="vi-VN" dirty="0">
                <a:solidFill>
                  <a:srgbClr val="555555"/>
                </a:solidFill>
                <a:latin typeface="Helvetica"/>
              </a:rPr>
              <a:t> vẫn dọc theo con đường đi xa hơn nữa. Nó đến ngôi nhà bằng gạch của chú heo út. Chú heo út trông thấy chó sói, liền chạy vào nhà đóng cửa lại.</a:t>
            </a:r>
          </a:p>
          <a:p>
            <a:pPr algn="just" fontAlgn="base"/>
            <a:r>
              <a:rPr lang="vi-VN" dirty="0">
                <a:solidFill>
                  <a:srgbClr val="555555"/>
                </a:solidFill>
                <a:latin typeface="Helvetica"/>
              </a:rPr>
              <a:t>Chó sói gõ cửa và nói, ” Này heo con, này heo con, hãy mở cửa cho ta vào.”</a:t>
            </a:r>
          </a:p>
          <a:p>
            <a:pPr algn="just" fontAlgn="base"/>
            <a:r>
              <a:rPr lang="vi-VN" dirty="0">
                <a:solidFill>
                  <a:srgbClr val="555555"/>
                </a:solidFill>
                <a:latin typeface="Helvetica"/>
              </a:rPr>
              <a:t>” Không, không,” chú heo con nói. ” Ta đã thề, ta đã thề, Ta không để mi vào.”</a:t>
            </a:r>
          </a:p>
          <a:p>
            <a:pPr algn="just" fontAlgn="base"/>
            <a:r>
              <a:rPr lang="vi-VN" dirty="0">
                <a:solidFill>
                  <a:srgbClr val="555555"/>
                </a:solidFill>
                <a:latin typeface="Helvetica"/>
              </a:rPr>
              <a:t>” Được rồi Ta bực mình và ta bực mình và Ta sẽ thổi tung căn nhà của ngươi,” chó sói gầm gừ.</a:t>
            </a:r>
          </a:p>
          <a:p>
            <a:pPr algn="just" fontAlgn="base"/>
            <a:r>
              <a:rPr lang="vi-VN" dirty="0">
                <a:solidFill>
                  <a:srgbClr val="555555"/>
                </a:solidFill>
                <a:latin typeface="Helvetica"/>
              </a:rPr>
              <a:t>Nói rồi nó thổi và nó thổi, nó thổi và nó thổi. Nhưng căn nhà bằng gạch thật chắc chắn không hề ngã xập. Chó sói giận quá, nhưng nó giả vờ như không có chuyện gì xảy ra. Nó nghĩ, ” Chú heo con này rất thông minh. Nếu mình muốn bắt nó, mình phải giả vờ thân thiện mới được”</a:t>
            </a:r>
          </a:p>
          <a:p>
            <a:pPr algn="just" fontAlgn="base"/>
            <a:r>
              <a:rPr lang="vi-VN" dirty="0">
                <a:solidFill>
                  <a:srgbClr val="555555"/>
                </a:solidFill>
                <a:latin typeface="Helvetica"/>
              </a:rPr>
              <a:t>Nghĩ như thế nó nói, ” Này chú heo con, lúc sáu giờ sáng ngày mai, tôi sẽ dẫn bạn đến trang trại của ông Smith. Chúng ta sẽ lấy những củ cải tươi ngon cho bữa tối.”</a:t>
            </a:r>
          </a:p>
          <a:p>
            <a:pPr algn="just" fontAlgn="base"/>
            <a:r>
              <a:rPr lang="vi-VN" dirty="0">
                <a:solidFill>
                  <a:srgbClr val="555555"/>
                </a:solidFill>
                <a:latin typeface="Helvetica"/>
              </a:rPr>
              <a:t>“Oh! Tốt quá,” Chú heo con nói. Nhưng chú heo út rất thông minh. Chú biết rất rõ chó sói chỉ mong ăn thịt chú thôi.</a:t>
            </a:r>
          </a:p>
          <a:p>
            <a:pPr algn="just" fontAlgn="base"/>
            <a:r>
              <a:rPr lang="vi-VN" dirty="0">
                <a:solidFill>
                  <a:srgbClr val="555555"/>
                </a:solidFill>
                <a:latin typeface="Helvetica"/>
              </a:rPr>
              <a:t>Vì thế sáng hôm sau chú heo út khởi hành đến trang trại của nhà nông Smith lúc năm giờ. Chú lấy đầy giỏ củ cải và hối hả quay trở về nhà trước sáu giờ.</a:t>
            </a:r>
          </a:p>
          <a:p>
            <a:pPr algn="just" fontAlgn="base"/>
            <a:r>
              <a:rPr lang="vi-VN" dirty="0">
                <a:solidFill>
                  <a:srgbClr val="555555"/>
                </a:solidFill>
                <a:latin typeface="Helvetica"/>
              </a:rPr>
              <a:t>Đúng sáu giờ, chó sói đến gõ cửa nhà chú heo. ” Bạn đã chuẩn bị chưa, bạn heo con?” nó nói.</a:t>
            </a:r>
          </a:p>
          <a:p>
            <a:pPr algn="just" fontAlgn="base"/>
            <a:r>
              <a:rPr lang="vi-VN" dirty="0">
                <a:solidFill>
                  <a:srgbClr val="555555"/>
                </a:solidFill>
                <a:latin typeface="Helvetica"/>
              </a:rPr>
              <a:t>“Oh! Tôi đã đến cánh đồng của ông Smith rồi,” chú heo con nói. ” Tôi đã lấy đầy giỏ củ cải và đang nấu cho bữa ăn tối đây.”</a:t>
            </a:r>
          </a:p>
          <a:p>
            <a:pPr algn="just" fontAlgn="base"/>
            <a:r>
              <a:rPr lang="vi-VN" dirty="0">
                <a:solidFill>
                  <a:srgbClr val="555555"/>
                </a:solidFill>
                <a:latin typeface="Helvetica"/>
              </a:rPr>
              <a:t>Chó sói giận quá, nhưng vẫn tiếp tục giả vờ.</a:t>
            </a:r>
          </a:p>
          <a:p>
            <a:pPr algn="just" fontAlgn="base"/>
            <a:r>
              <a:rPr lang="vi-VN" dirty="0">
                <a:solidFill>
                  <a:srgbClr val="555555"/>
                </a:solidFill>
                <a:latin typeface="Helvetica"/>
              </a:rPr>
              <a:t>Sau đó chó sói nói tiếp, ” Vậy sáng ngày mai bạn chuẩn bị nhé, lúc năm giờ tôi sẽ dẫn bạn đến cây táo của nhà nông Brown. Chúng ta sẽ hái những quả táo đỏ tươi.”</a:t>
            </a:r>
          </a:p>
          <a:p>
            <a:pPr algn="just" fontAlgn="base"/>
            <a:r>
              <a:rPr lang="vi-VN" dirty="0">
                <a:solidFill>
                  <a:srgbClr val="555555"/>
                </a:solidFill>
                <a:latin typeface="Helvetica"/>
              </a:rPr>
              <a:t>“Ồ! Tốt quá,” Chú heo con nói.</a:t>
            </a:r>
          </a:p>
          <a:p>
            <a:pPr algn="just" fontAlgn="base"/>
            <a:r>
              <a:rPr lang="vi-VN" dirty="0">
                <a:solidFill>
                  <a:srgbClr val="555555"/>
                </a:solidFill>
                <a:latin typeface="Helvetica"/>
              </a:rPr>
              <a:t>Sáng hôm sau, chú heo con lên đường lúc bốn giờ. Chú tìm được cây táo. Chú trèo lên cây, trong lúc đang hái táo, chó sói bỗng xuất hiện.</a:t>
            </a:r>
          </a:p>
          <a:p>
            <a:pPr algn="just" fontAlgn="base"/>
            <a:r>
              <a:rPr lang="vi-VN" dirty="0">
                <a:solidFill>
                  <a:srgbClr val="555555"/>
                </a:solidFill>
                <a:latin typeface="Helvetica"/>
              </a:rPr>
              <a:t>Chú heo con hoảng sợ, nhưng chú giả vờ bình thường. Chú nói, ” Đây là những quả táo ngon nhất, ông Sói. Tôi ném cho ông một trái nhé”.</a:t>
            </a:r>
          </a:p>
          <a:p>
            <a:pPr algn="just" fontAlgn="base"/>
            <a:r>
              <a:rPr lang="vi-VN" dirty="0">
                <a:solidFill>
                  <a:srgbClr val="555555"/>
                </a:solidFill>
                <a:latin typeface="Helvetica"/>
              </a:rPr>
              <a:t>Chú ném xuống một trái táo, trái táo lăn tròn cách xa con đường. </a:t>
            </a:r>
            <a:r>
              <a:rPr lang="vi-VN" dirty="0">
                <a:solidFill>
                  <a:srgbClr val="808080"/>
                </a:solidFill>
                <a:latin typeface="Helvetica"/>
                <a:hlinkClick r:id="rId2"/>
              </a:rPr>
              <a:t>Chó sói</a:t>
            </a:r>
            <a:r>
              <a:rPr lang="vi-VN" dirty="0">
                <a:solidFill>
                  <a:srgbClr val="555555"/>
                </a:solidFill>
                <a:latin typeface="Helvetica"/>
              </a:rPr>
              <a:t> chạy theo nhặt. Chú heo con liền leo xuống. Chú chạy một mạch về nhà và đóng cửa lại.</a:t>
            </a:r>
          </a:p>
          <a:p>
            <a:pPr algn="just" fontAlgn="base"/>
            <a:r>
              <a:rPr lang="vi-VN" dirty="0">
                <a:solidFill>
                  <a:srgbClr val="555555"/>
                </a:solidFill>
                <a:latin typeface="Helvetica"/>
              </a:rPr>
              <a:t>Chó sói vô cùng giận dữ, nhưng vẫn giả vờ bình thường. Nó đi đến căn nhà của chú heo con và gõ cửa. ” Này heo con,” nó gọi, ” Nếu bạn chuẩn bị sẵn sàng lúc bốn giờ chiều nay, tôi sẽ dẫn bạn đi hội chợ. Chúng ta sẽ thích thú khi chơi đánh đu và cưỡi ngựa vòng xoay.</a:t>
            </a:r>
          </a:p>
          <a:p>
            <a:pPr algn="just" fontAlgn="base"/>
            <a:r>
              <a:rPr lang="vi-VN" dirty="0">
                <a:solidFill>
                  <a:srgbClr val="555555"/>
                </a:solidFill>
                <a:latin typeface="Helvetica"/>
              </a:rPr>
              <a:t>“Ồ! Tốt quá,” chú heo nói.</a:t>
            </a:r>
          </a:p>
          <a:p>
            <a:pPr algn="just" fontAlgn="base"/>
            <a:r>
              <a:rPr lang="vi-VN" dirty="0">
                <a:solidFill>
                  <a:srgbClr val="555555"/>
                </a:solidFill>
                <a:latin typeface="Helvetica"/>
              </a:rPr>
              <a:t>Lúc hai giờ trưa chú heo con đi dến hội chợ. Chú vô cùng thích thú với những trò chơi đánh đu và cưỡi ngựa vòng xoay. Sau đó chú heo con mua một thùng đựng bơ. Cái thùng trông giống như một thùng rượu lớn. Chú heo con trở về nhà và trông thấy chó sói đang đi lên đồi. Chú sợ quá, nhảy ngay vào thùng đựng bơ. Thùng đựng bơ bắt đầu lăn tròn lăn tròn xuống đồi. Càng lúc lăn càng nhanh. Nó húc chó sói ngã nhào. Chó sói ngơ ngẩn không biết cái gì đã húc vào mình. Nó sợ quá chạy trối chết. Chú heo con nhảy ra khỏi thùng đựng bơ và vác nó về nhà.</a:t>
            </a:r>
          </a:p>
          <a:p>
            <a:pPr algn="just" fontAlgn="base"/>
            <a:r>
              <a:rPr lang="vi-VN" dirty="0">
                <a:solidFill>
                  <a:srgbClr val="555555"/>
                </a:solidFill>
                <a:latin typeface="Helvetica"/>
              </a:rPr>
              <a:t>Hôm sau chó sói đến nhà chú heo con và gõ cửa. Nó nói, ” Bạn heo ơi, Tôi không đi được hội chợ ngày hom qua. Ôi chao, một cái gì đó to lắm lăn từ trên đồi xuống và húc vào tôi.”</a:t>
            </a:r>
          </a:p>
          <a:p>
            <a:pPr algn="just" fontAlgn="base"/>
            <a:r>
              <a:rPr lang="vi-VN" dirty="0">
                <a:solidFill>
                  <a:srgbClr val="555555"/>
                </a:solidFill>
                <a:latin typeface="Helvetica"/>
              </a:rPr>
              <a:t>“Ha  ha” chú heo nói, ” Tôi đó, tôi ở trong thùng đựng bơ “</a:t>
            </a:r>
          </a:p>
          <a:p>
            <a:pPr algn="just" fontAlgn="base"/>
            <a:r>
              <a:rPr lang="vi-VN" dirty="0">
                <a:solidFill>
                  <a:srgbClr val="555555"/>
                </a:solidFill>
                <a:latin typeface="Helvetica"/>
              </a:rPr>
              <a:t>Khi chó sói nghe như vậy, cơn giận dâng lên, dâng lên, dâng lên.</a:t>
            </a:r>
          </a:p>
          <a:p>
            <a:pPr algn="just" fontAlgn="base"/>
            <a:r>
              <a:rPr lang="vi-VN" dirty="0">
                <a:solidFill>
                  <a:srgbClr val="555555"/>
                </a:solidFill>
                <a:latin typeface="Helvetica"/>
              </a:rPr>
              <a:t>Nó nói, “Này heo con, ta sẽ ăn thịt mi. Ta sẽ leo lên ống khói và xuống bắt mi.”</a:t>
            </a:r>
          </a:p>
          <a:p>
            <a:pPr algn="just" fontAlgn="base"/>
            <a:r>
              <a:rPr lang="vi-VN" dirty="0">
                <a:solidFill>
                  <a:srgbClr val="555555"/>
                </a:solidFill>
                <a:latin typeface="Helvetica"/>
              </a:rPr>
              <a:t>Chú heo con hoảng sợ, nhưng chú nói không sao. Chú đặt một nồi nước to trên lửa, nấu sôi lên. </a:t>
            </a:r>
            <a:r>
              <a:rPr lang="vi-VN" dirty="0">
                <a:solidFill>
                  <a:srgbClr val="808080"/>
                </a:solidFill>
                <a:latin typeface="Helvetica"/>
                <a:hlinkClick r:id="rId2"/>
              </a:rPr>
              <a:t>Chó sói</a:t>
            </a:r>
            <a:r>
              <a:rPr lang="vi-VN" dirty="0">
                <a:solidFill>
                  <a:srgbClr val="555555"/>
                </a:solidFill>
                <a:latin typeface="Helvetica"/>
              </a:rPr>
              <a:t> leo lên mái nhà. Nó chui vào ống khói và leo xuống. Chú heo con mở nắp nồi nuớc sôi. Chó sói rơi từ trên ống khói xuống ngay nồi nước rất mạnh. Thế là hết đời chó sói. Chú heo út quá thông minh so với chó sói.</a:t>
            </a:r>
            <a:endParaRPr lang="vi-VN" b="0" i="0" dirty="0">
              <a:solidFill>
                <a:srgbClr val="555555"/>
              </a:solidFill>
              <a:effectLst/>
              <a:latin typeface="Helvetica"/>
            </a:endParaRPr>
          </a:p>
        </p:txBody>
      </p:sp>
    </p:spTree>
    <p:extLst>
      <p:ext uri="{BB962C8B-B14F-4D97-AF65-F5344CB8AC3E}">
        <p14:creationId xmlns:p14="http://schemas.microsoft.com/office/powerpoint/2010/main" val="13612155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rgbClr val="FFC000"/>
                  </a:solidFill>
                  <a:prstDash val="solid"/>
                </a:ln>
                <a:solidFill>
                  <a:srgbClr val="FF0000"/>
                </a:solidFill>
                <a:highlight>
                  <a:srgbClr val="0000FF"/>
                </a:highlight>
              </a:rPr>
              <a:t>Trường mầm non Hoa Hướng Dương - Giáo viên: Nguyễn Thị </a:t>
            </a:r>
            <a:r>
              <a:rPr lang="vi-VN" b="1" dirty="0">
                <a:ln w="12700" cmpd="sng">
                  <a:solidFill>
                    <a:srgbClr val="FFC000"/>
                  </a:solidFill>
                  <a:prstDash val="solid"/>
                </a:ln>
                <a:solidFill>
                  <a:srgbClr val="FF0000"/>
                </a:solidFill>
                <a:highlight>
                  <a:srgbClr val="0000FF"/>
                </a:highlight>
              </a:rPr>
              <a:t>Thu Ngà</a:t>
            </a:r>
            <a:endParaRPr lang="en-US" b="1" dirty="0">
              <a:ln w="12700" cmpd="sng">
                <a:solidFill>
                  <a:srgbClr val="FFC000"/>
                </a:solidFill>
                <a:prstDash val="solid"/>
              </a:ln>
              <a:solidFill>
                <a:srgbClr val="FF0000"/>
              </a:solidFill>
              <a:highlight>
                <a:srgbClr val="0000FF"/>
              </a:highlight>
            </a:endParaRPr>
          </a:p>
        </p:txBody>
      </p:sp>
    </p:spTree>
    <p:extLst>
      <p:ext uri="{BB962C8B-B14F-4D97-AF65-F5344CB8AC3E}">
        <p14:creationId xmlns:p14="http://schemas.microsoft.com/office/powerpoint/2010/main" val="24386919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6" name="TextBox 15">
            <a:extLst>
              <a:ext uri="{FF2B5EF4-FFF2-40B4-BE49-F238E27FC236}">
                <a16:creationId xmlns="" xmlns:a16="http://schemas.microsoft.com/office/drawing/2014/main" id="{EA64D136-9BA5-4697-B469-8BCF7A3D7CBE}"/>
              </a:ext>
            </a:extLst>
          </p:cNvPr>
          <p:cNvSpPr txBox="1"/>
          <p:nvPr/>
        </p:nvSpPr>
        <p:spPr>
          <a:xfrm>
            <a:off x="1607196" y="607075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highlight>
                  <a:srgbClr val="0000FF"/>
                </a:highlight>
              </a:rPr>
              <a:t>Trường mầm non Hoa Hướng Dương - Giáo viên: Nguyễn Thị </a:t>
            </a:r>
            <a:r>
              <a:rPr lang="vi-V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highlight>
                  <a:srgbClr val="0000FF"/>
                </a:highlight>
              </a:rPr>
              <a:t>Thu Ngà</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highlight>
                <a:srgbClr val="0000FF"/>
              </a:highlight>
            </a:endParaRPr>
          </a:p>
        </p:txBody>
      </p:sp>
      <p:pic>
        <p:nvPicPr>
          <p:cNvPr id="2" name="Picture 2" descr="Cành Bông Hoa Hồng trang trí góc - PNG">
            <a:extLst>
              <a:ext uri="{FF2B5EF4-FFF2-40B4-BE49-F238E27FC236}">
                <a16:creationId xmlns="" xmlns:a16="http://schemas.microsoft.com/office/drawing/2014/main" id="{EF8B13EB-964E-4EC5-959E-6C0C5343BF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268" y="5064369"/>
            <a:ext cx="2318642" cy="15024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ành Bông Hoa Hồng trang trí góc - PNG">
            <a:extLst>
              <a:ext uri="{FF2B5EF4-FFF2-40B4-BE49-F238E27FC236}">
                <a16:creationId xmlns="" xmlns:a16="http://schemas.microsoft.com/office/drawing/2014/main" id="{4D5B10B5-85E4-4DE6-9C4A-C447B7807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0472254" y="256736"/>
            <a:ext cx="1502473" cy="26271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ành Bông Hoa Hồng trang trí góc - PNG">
            <a:extLst>
              <a:ext uri="{FF2B5EF4-FFF2-40B4-BE49-F238E27FC236}">
                <a16:creationId xmlns="" xmlns:a16="http://schemas.microsoft.com/office/drawing/2014/main" id="{84E0332D-0E8B-4A6F-8136-2230E53D7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5033" y="894968"/>
            <a:ext cx="2778938" cy="15024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ành Bông Hoa Hồng trang trí góc - PNG">
            <a:extLst>
              <a:ext uri="{FF2B5EF4-FFF2-40B4-BE49-F238E27FC236}">
                <a16:creationId xmlns="" xmlns:a16="http://schemas.microsoft.com/office/drawing/2014/main" id="{CF7A6D06-F397-4E0B-8609-118BDD2039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9993836" y="4585945"/>
            <a:ext cx="1643149" cy="231864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5673" y="550973"/>
            <a:ext cx="8766581" cy="526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900754"/>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rgbClr val="FFC000"/>
                  </a:solidFill>
                  <a:prstDash val="solid"/>
                </a:ln>
                <a:solidFill>
                  <a:srgbClr val="FF0000"/>
                </a:solidFill>
                <a:highlight>
                  <a:srgbClr val="0000FF"/>
                </a:highlight>
              </a:rPr>
              <a:t>Trường mầm non Hoa Hướng Dương - Giáo viên: Nguyễn Thị </a:t>
            </a:r>
            <a:r>
              <a:rPr lang="vi-VN" b="1" dirty="0">
                <a:ln w="12700" cmpd="sng">
                  <a:solidFill>
                    <a:srgbClr val="FFC000"/>
                  </a:solidFill>
                  <a:prstDash val="solid"/>
                </a:ln>
                <a:solidFill>
                  <a:srgbClr val="FF0000"/>
                </a:solidFill>
                <a:highlight>
                  <a:srgbClr val="0000FF"/>
                </a:highlight>
              </a:rPr>
              <a:t>Thu Ngà</a:t>
            </a:r>
            <a:endParaRPr lang="en-US" b="1" dirty="0">
              <a:ln w="12700" cmpd="sng">
                <a:solidFill>
                  <a:srgbClr val="FFC000"/>
                </a:solidFill>
                <a:prstDash val="solid"/>
              </a:ln>
              <a:solidFill>
                <a:srgbClr val="FF0000"/>
              </a:solidFill>
              <a:highlight>
                <a:srgbClr val="0000FF"/>
              </a:highlight>
            </a:endParaRPr>
          </a:p>
        </p:txBody>
      </p:sp>
    </p:spTree>
    <p:extLst>
      <p:ext uri="{BB962C8B-B14F-4D97-AF65-F5344CB8AC3E}">
        <p14:creationId xmlns:p14="http://schemas.microsoft.com/office/powerpoint/2010/main" val="24386919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pic>
        <p:nvPicPr>
          <p:cNvPr id="3074" name="Picture 2">
            <a:extLst>
              <a:ext uri="{FF2B5EF4-FFF2-40B4-BE49-F238E27FC236}">
                <a16:creationId xmlns="" xmlns:a16="http://schemas.microsoft.com/office/drawing/2014/main" id="{A8475234-3070-488E-AB47-4BA756A94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98" y="228600"/>
            <a:ext cx="11791502" cy="634538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CCEE11A0-7145-42F5-BFFC-82E7F5560469}"/>
              </a:ext>
            </a:extLst>
          </p:cNvPr>
          <p:cNvSpPr txBox="1"/>
          <p:nvPr/>
        </p:nvSpPr>
        <p:spPr>
          <a:xfrm>
            <a:off x="108414" y="252548"/>
            <a:ext cx="8585419" cy="175432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5400" b="1" dirty="0">
                <a:ln w="0"/>
                <a:solidFill>
                  <a:srgbClr val="FFFF00"/>
                </a:solidFill>
                <a:effectLst>
                  <a:outerShdw blurRad="38100" dist="25400" dir="5400000" algn="ctr" rotWithShape="0">
                    <a:srgbClr val="6E747A">
                      <a:alpha val="43000"/>
                    </a:srgbClr>
                  </a:outerShdw>
                </a:effectLst>
              </a:rPr>
              <a:t>Bé chơi làm thợ mỏ</a:t>
            </a:r>
          </a:p>
          <a:p>
            <a:pPr algn="ctr"/>
            <a:r>
              <a:rPr lang="vi-VN" sz="5400" b="1" dirty="0">
                <a:ln w="0"/>
                <a:solidFill>
                  <a:schemeClr val="bg1"/>
                </a:solidFill>
                <a:effectLst>
                  <a:outerShdw blurRad="38100" dist="25400" dir="5400000" algn="ctr" rotWithShape="0">
                    <a:srgbClr val="6E747A">
                      <a:alpha val="43000"/>
                    </a:srgbClr>
                  </a:outerShdw>
                </a:effectLst>
              </a:rPr>
              <a:t>Đào lên thật nhiều than</a:t>
            </a:r>
            <a:endParaRPr lang="en-US" sz="5400" b="1" dirty="0">
              <a:ln w="0"/>
              <a:solidFill>
                <a:schemeClr val="bg1"/>
              </a:solidFill>
              <a:effectLst>
                <a:outerShdw blurRad="38100" dist="25400" dir="5400000" algn="ctr" rotWithShape="0">
                  <a:srgbClr val="6E747A">
                    <a:alpha val="43000"/>
                  </a:srgbClr>
                </a:outerShdw>
              </a:effectLst>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925283" y="6252577"/>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solidFill>
                  <a:srgbClr val="FF0000"/>
                </a:solidFill>
                <a:highlight>
                  <a:srgbClr val="0000FF"/>
                </a:highlight>
              </a:rPr>
              <a:t>Trường mầm non Hoa Hướng Dương - Giáo viên: Nguyễn Thị </a:t>
            </a:r>
            <a:r>
              <a:rPr lang="vi-VN" b="1" dirty="0">
                <a:ln w="12700" cmpd="sng">
                  <a:solidFill>
                    <a:schemeClr val="accent4"/>
                  </a:solidFill>
                  <a:prstDash val="solid"/>
                </a:ln>
                <a:solidFill>
                  <a:srgbClr val="FF0000"/>
                </a:solidFill>
                <a:highlight>
                  <a:srgbClr val="0000FF"/>
                </a:highlight>
              </a:rPr>
              <a:t>Thu Ngà</a:t>
            </a:r>
            <a:endParaRPr lang="en-US" b="1" dirty="0">
              <a:ln w="12700" cmpd="sng">
                <a:solidFill>
                  <a:schemeClr val="accent4"/>
                </a:solidFill>
                <a:prstDash val="solid"/>
              </a:ln>
              <a:solidFill>
                <a:srgbClr val="FF0000"/>
              </a:solidFill>
              <a:highlight>
                <a:srgbClr val="0000FF"/>
              </a:highlight>
            </a:endParaRPr>
          </a:p>
        </p:txBody>
      </p:sp>
    </p:spTree>
    <p:extLst>
      <p:ext uri="{BB962C8B-B14F-4D97-AF65-F5344CB8AC3E}">
        <p14:creationId xmlns:p14="http://schemas.microsoft.com/office/powerpoint/2010/main" val="33562361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pic>
        <p:nvPicPr>
          <p:cNvPr id="4098" name="Picture 2" descr="Không có mô tả ảnh.">
            <a:extLst>
              <a:ext uri="{FF2B5EF4-FFF2-40B4-BE49-F238E27FC236}">
                <a16:creationId xmlns="" xmlns:a16="http://schemas.microsoft.com/office/drawing/2014/main" id="{D82E4967-579C-46C4-BB68-F0D852BCB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44" y="228600"/>
            <a:ext cx="11799455" cy="635230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CCEE11A0-7145-42F5-BFFC-82E7F5560469}"/>
              </a:ext>
            </a:extLst>
          </p:cNvPr>
          <p:cNvSpPr txBox="1"/>
          <p:nvPr/>
        </p:nvSpPr>
        <p:spPr>
          <a:xfrm>
            <a:off x="1818525" y="172968"/>
            <a:ext cx="8597417" cy="175432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5400" b="1" dirty="0">
                <a:ln w="0"/>
                <a:solidFill>
                  <a:srgbClr val="002060"/>
                </a:solidFill>
                <a:effectLst>
                  <a:outerShdw blurRad="38100" dist="25400" dir="5400000" algn="ctr" rotWithShape="0">
                    <a:srgbClr val="6E747A">
                      <a:alpha val="43000"/>
                    </a:srgbClr>
                  </a:outerShdw>
                </a:effectLst>
              </a:rPr>
              <a:t>Bé chơi làm thợ hàn</a:t>
            </a:r>
          </a:p>
          <a:p>
            <a:pPr algn="ctr"/>
            <a:r>
              <a:rPr lang="vi-VN" sz="5400" b="1" dirty="0">
                <a:ln w="0"/>
                <a:solidFill>
                  <a:schemeClr val="bg1"/>
                </a:solidFill>
                <a:effectLst>
                  <a:outerShdw blurRad="38100" dist="25400" dir="5400000" algn="ctr" rotWithShape="0">
                    <a:srgbClr val="6E747A">
                      <a:alpha val="43000"/>
                    </a:srgbClr>
                  </a:outerShdw>
                </a:effectLst>
              </a:rPr>
              <a:t>Nối nhịp cầu đất nước</a:t>
            </a:r>
            <a:endParaRPr lang="en-US" sz="5400" b="1" dirty="0">
              <a:ln w="0"/>
              <a:solidFill>
                <a:schemeClr val="bg1"/>
              </a:solidFill>
              <a:effectLst>
                <a:outerShdw blurRad="38100" dist="25400" dir="5400000" algn="ctr" rotWithShape="0">
                  <a:srgbClr val="6E747A">
                    <a:alpha val="43000"/>
                  </a:srgbClr>
                </a:outerShdw>
              </a:effectLst>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925283" y="6252577"/>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solidFill>
                  <a:srgbClr val="FF0000"/>
                </a:solidFill>
                <a:highlight>
                  <a:srgbClr val="0000FF"/>
                </a:highlight>
              </a:rPr>
              <a:t>Trường mầm non Hoa Hướng Dương - Giáo viên: Nguyễn Thị </a:t>
            </a:r>
            <a:r>
              <a:rPr lang="vi-VN" b="1" dirty="0">
                <a:ln w="12700" cmpd="sng">
                  <a:solidFill>
                    <a:schemeClr val="accent4"/>
                  </a:solidFill>
                  <a:prstDash val="solid"/>
                </a:ln>
                <a:solidFill>
                  <a:srgbClr val="FF0000"/>
                </a:solidFill>
                <a:highlight>
                  <a:srgbClr val="0000FF"/>
                </a:highlight>
              </a:rPr>
              <a:t>Thu Ngà</a:t>
            </a:r>
            <a:endParaRPr lang="en-US" b="1" dirty="0">
              <a:ln w="12700" cmpd="sng">
                <a:solidFill>
                  <a:schemeClr val="accent4"/>
                </a:solidFill>
                <a:prstDash val="solid"/>
              </a:ln>
              <a:solidFill>
                <a:srgbClr val="FF0000"/>
              </a:solidFill>
              <a:highlight>
                <a:srgbClr val="0000FF"/>
              </a:highlight>
            </a:endParaRPr>
          </a:p>
        </p:txBody>
      </p:sp>
    </p:spTree>
    <p:extLst>
      <p:ext uri="{BB962C8B-B14F-4D97-AF65-F5344CB8AC3E}">
        <p14:creationId xmlns:p14="http://schemas.microsoft.com/office/powerpoint/2010/main" val="12341857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pic>
        <p:nvPicPr>
          <p:cNvPr id="5122" name="Picture 2">
            <a:extLst>
              <a:ext uri="{FF2B5EF4-FFF2-40B4-BE49-F238E27FC236}">
                <a16:creationId xmlns="" xmlns:a16="http://schemas.microsoft.com/office/drawing/2014/main" id="{15161555-818F-40EC-A32A-78BA91DCA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88488"/>
            <a:ext cx="11785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CCEE11A0-7145-42F5-BFFC-82E7F5560469}"/>
              </a:ext>
            </a:extLst>
          </p:cNvPr>
          <p:cNvSpPr txBox="1"/>
          <p:nvPr/>
        </p:nvSpPr>
        <p:spPr>
          <a:xfrm>
            <a:off x="1258941" y="4548120"/>
            <a:ext cx="9674118" cy="175432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5400" b="1" dirty="0">
                <a:ln w="0"/>
                <a:solidFill>
                  <a:srgbClr val="FFC000"/>
                </a:solidFill>
                <a:effectLst>
                  <a:outerShdw blurRad="38100" dist="25400" dir="5400000" algn="ctr" rotWithShape="0">
                    <a:srgbClr val="6E747A">
                      <a:alpha val="43000"/>
                    </a:srgbClr>
                  </a:outerShdw>
                </a:effectLst>
              </a:rPr>
              <a:t>Bé chơi làm thầy thuốc</a:t>
            </a:r>
          </a:p>
          <a:p>
            <a:pPr algn="ctr"/>
            <a:r>
              <a:rPr lang="vi-VN" sz="5400" b="1" dirty="0">
                <a:ln w="0"/>
                <a:solidFill>
                  <a:schemeClr val="bg1"/>
                </a:solidFill>
                <a:effectLst>
                  <a:outerShdw blurRad="38100" dist="25400" dir="5400000" algn="ctr" rotWithShape="0">
                    <a:srgbClr val="6E747A">
                      <a:alpha val="43000"/>
                    </a:srgbClr>
                  </a:outerShdw>
                </a:effectLst>
              </a:rPr>
              <a:t>Chữa bệnh cho mọi người</a:t>
            </a:r>
            <a:endParaRPr lang="en-US" sz="5400" b="1" dirty="0">
              <a:ln w="0"/>
              <a:solidFill>
                <a:schemeClr val="bg1"/>
              </a:solidFill>
              <a:effectLst>
                <a:outerShdw blurRad="38100" dist="25400" dir="5400000" algn="ctr" rotWithShape="0">
                  <a:srgbClr val="6E747A">
                    <a:alpha val="43000"/>
                  </a:srgbClr>
                </a:outerShdw>
              </a:effectLst>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8"/>
            <a:ext cx="12192000" cy="277091"/>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14068" y="-106066"/>
            <a:ext cx="12206068" cy="369332"/>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10147" y="6530872"/>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solidFill>
                  <a:srgbClr val="FF0000"/>
                </a:solidFill>
                <a:highlight>
                  <a:srgbClr val="0000FF"/>
                </a:highlight>
              </a:rPr>
              <a:t>Trường mầm non Hoa Hướng Dương - Giáo viên: Nguyễn Thị </a:t>
            </a:r>
            <a:r>
              <a:rPr lang="vi-VN" b="1" dirty="0">
                <a:ln w="12700" cmpd="sng">
                  <a:solidFill>
                    <a:schemeClr val="accent4"/>
                  </a:solidFill>
                  <a:prstDash val="solid"/>
                </a:ln>
                <a:solidFill>
                  <a:srgbClr val="FF0000"/>
                </a:solidFill>
                <a:highlight>
                  <a:srgbClr val="0000FF"/>
                </a:highlight>
              </a:rPr>
              <a:t>Thu Ngà</a:t>
            </a:r>
            <a:endParaRPr lang="en-US" b="1" dirty="0">
              <a:ln w="12700" cmpd="sng">
                <a:solidFill>
                  <a:schemeClr val="accent4"/>
                </a:solidFill>
                <a:prstDash val="solid"/>
              </a:ln>
              <a:solidFill>
                <a:srgbClr val="FF0000"/>
              </a:solidFill>
              <a:highlight>
                <a:srgbClr val="0000FF"/>
              </a:highlight>
            </a:endParaRPr>
          </a:p>
        </p:txBody>
      </p:sp>
    </p:spTree>
    <p:extLst>
      <p:ext uri="{BB962C8B-B14F-4D97-AF65-F5344CB8AC3E}">
        <p14:creationId xmlns:p14="http://schemas.microsoft.com/office/powerpoint/2010/main" val="8051231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style.rotation</p:attrName>
                                        </p:attrNameLst>
                                      </p:cBhvr>
                                      <p:tavLst>
                                        <p:tav tm="0">
                                          <p:val>
                                            <p:fltVal val="720"/>
                                          </p:val>
                                        </p:tav>
                                        <p:tav tm="100000">
                                          <p:val>
                                            <p:fltVal val="0"/>
                                          </p:val>
                                        </p:tav>
                                      </p:tavLst>
                                    </p:anim>
                                    <p:anim calcmode="lin" valueType="num">
                                      <p:cBhvr>
                                        <p:cTn id="9" dur="2000" fill="hold"/>
                                        <p:tgtEl>
                                          <p:spTgt spid="17"/>
                                        </p:tgtEl>
                                        <p:attrNameLst>
                                          <p:attrName>ppt_h</p:attrName>
                                        </p:attrNameLst>
                                      </p:cBhvr>
                                      <p:tavLst>
                                        <p:tav tm="0">
                                          <p:val>
                                            <p:fltVal val="0"/>
                                          </p:val>
                                        </p:tav>
                                        <p:tav tm="100000">
                                          <p:val>
                                            <p:strVal val="#ppt_h"/>
                                          </p:val>
                                        </p:tav>
                                      </p:tavLst>
                                    </p:anim>
                                    <p:anim calcmode="lin" valueType="num">
                                      <p:cBhvr>
                                        <p:cTn id="10" dur="2000" fill="hold"/>
                                        <p:tgtEl>
                                          <p:spTgt spid="1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pic>
        <p:nvPicPr>
          <p:cNvPr id="6146" name="Picture 2">
            <a:extLst>
              <a:ext uri="{FF2B5EF4-FFF2-40B4-BE49-F238E27FC236}">
                <a16:creationId xmlns="" xmlns:a16="http://schemas.microsoft.com/office/drawing/2014/main" id="{C8436D00-1786-4A0E-B399-B6DD82B6D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06067"/>
            <a:ext cx="11785600" cy="692250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CCEE11A0-7145-42F5-BFFC-82E7F5560469}"/>
              </a:ext>
            </a:extLst>
          </p:cNvPr>
          <p:cNvSpPr txBox="1"/>
          <p:nvPr/>
        </p:nvSpPr>
        <p:spPr>
          <a:xfrm>
            <a:off x="1797292" y="4714346"/>
            <a:ext cx="8597417" cy="175432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5400" b="1" dirty="0">
                <a:ln w="0"/>
                <a:solidFill>
                  <a:schemeClr val="bg1"/>
                </a:solidFill>
                <a:effectLst>
                  <a:outerShdw blurRad="38100" dist="25400" dir="5400000" algn="ctr" rotWithShape="0">
                    <a:srgbClr val="6E747A">
                      <a:alpha val="43000"/>
                    </a:srgbClr>
                  </a:outerShdw>
                </a:effectLst>
              </a:rPr>
              <a:t>Bé </a:t>
            </a:r>
            <a:r>
              <a:rPr lang="vi-VN" sz="5400" b="1" dirty="0" smtClean="0">
                <a:ln w="0"/>
                <a:solidFill>
                  <a:schemeClr val="bg1"/>
                </a:solidFill>
                <a:effectLst>
                  <a:outerShdw blurRad="38100" dist="25400" dir="5400000" algn="ctr" rotWithShape="0">
                    <a:srgbClr val="6E747A">
                      <a:alpha val="43000"/>
                    </a:srgbClr>
                  </a:outerShdw>
                </a:effectLst>
              </a:rPr>
              <a:t>chơi làm </a:t>
            </a:r>
            <a:r>
              <a:rPr lang="vi-VN" sz="5400" b="1" dirty="0">
                <a:ln w="0"/>
                <a:solidFill>
                  <a:schemeClr val="bg1"/>
                </a:solidFill>
                <a:effectLst>
                  <a:outerShdw blurRad="38100" dist="25400" dir="5400000" algn="ctr" rotWithShape="0">
                    <a:srgbClr val="6E747A">
                      <a:alpha val="43000"/>
                    </a:srgbClr>
                  </a:outerShdw>
                </a:effectLst>
              </a:rPr>
              <a:t>cô nuôi</a:t>
            </a:r>
          </a:p>
          <a:p>
            <a:pPr algn="ctr"/>
            <a:r>
              <a:rPr lang="vi-VN" sz="5400" b="1" dirty="0">
                <a:ln w="0"/>
                <a:solidFill>
                  <a:srgbClr val="FFFF00"/>
                </a:solidFill>
                <a:effectLst>
                  <a:outerShdw blurRad="38100" dist="25400" dir="5400000" algn="ctr" rotWithShape="0">
                    <a:srgbClr val="6E747A">
                      <a:alpha val="43000"/>
                    </a:srgbClr>
                  </a:outerShdw>
                </a:effectLst>
              </a:rPr>
              <a:t>Xúc ăn cho cháu bé</a:t>
            </a:r>
            <a:endParaRPr lang="en-US" sz="5400" b="1" dirty="0">
              <a:ln w="0"/>
              <a:solidFill>
                <a:srgbClr val="FFFF00"/>
              </a:solidFill>
              <a:effectLst>
                <a:outerShdw blurRad="38100" dist="25400" dir="5400000" algn="ctr" rotWithShape="0">
                  <a:srgbClr val="6E747A">
                    <a:alpha val="43000"/>
                  </a:srgbClr>
                </a:outerShdw>
              </a:effectLst>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8"/>
            <a:ext cx="12192000" cy="277091"/>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106066"/>
            <a:ext cx="12192000" cy="369332"/>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832569" y="6525032"/>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solidFill>
                  <a:srgbClr val="FF0000"/>
                </a:solidFill>
                <a:highlight>
                  <a:srgbClr val="0000FF"/>
                </a:highlight>
              </a:rPr>
              <a:t>Trường mầm non Hoa Hướng Dương - Giáo viên: Nguyễn Thị </a:t>
            </a:r>
            <a:r>
              <a:rPr lang="vi-VN" b="1" dirty="0">
                <a:ln w="12700" cmpd="sng">
                  <a:solidFill>
                    <a:schemeClr val="accent4"/>
                  </a:solidFill>
                  <a:prstDash val="solid"/>
                </a:ln>
                <a:solidFill>
                  <a:srgbClr val="FF0000"/>
                </a:solidFill>
                <a:highlight>
                  <a:srgbClr val="0000FF"/>
                </a:highlight>
              </a:rPr>
              <a:t>Thu Ngà</a:t>
            </a:r>
            <a:endParaRPr lang="en-US" b="1" dirty="0">
              <a:ln w="12700" cmpd="sng">
                <a:solidFill>
                  <a:schemeClr val="accent4"/>
                </a:solidFill>
                <a:prstDash val="solid"/>
              </a:ln>
              <a:solidFill>
                <a:srgbClr val="FF0000"/>
              </a:solidFill>
              <a:highlight>
                <a:srgbClr val="0000FF"/>
              </a:highlight>
            </a:endParaRPr>
          </a:p>
        </p:txBody>
      </p:sp>
    </p:spTree>
    <p:extLst>
      <p:ext uri="{BB962C8B-B14F-4D97-AF65-F5344CB8AC3E}">
        <p14:creationId xmlns:p14="http://schemas.microsoft.com/office/powerpoint/2010/main" val="299307941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style.rotation</p:attrName>
                                        </p:attrNameLst>
                                      </p:cBhvr>
                                      <p:tavLst>
                                        <p:tav tm="0">
                                          <p:val>
                                            <p:fltVal val="720"/>
                                          </p:val>
                                        </p:tav>
                                        <p:tav tm="100000">
                                          <p:val>
                                            <p:fltVal val="0"/>
                                          </p:val>
                                        </p:tav>
                                      </p:tavLst>
                                    </p:anim>
                                    <p:anim calcmode="lin" valueType="num">
                                      <p:cBhvr>
                                        <p:cTn id="9" dur="2000" fill="hold"/>
                                        <p:tgtEl>
                                          <p:spTgt spid="17"/>
                                        </p:tgtEl>
                                        <p:attrNameLst>
                                          <p:attrName>ppt_h</p:attrName>
                                        </p:attrNameLst>
                                      </p:cBhvr>
                                      <p:tavLst>
                                        <p:tav tm="0">
                                          <p:val>
                                            <p:fltVal val="0"/>
                                          </p:val>
                                        </p:tav>
                                        <p:tav tm="100000">
                                          <p:val>
                                            <p:strVal val="#ppt_h"/>
                                          </p:val>
                                        </p:tav>
                                      </p:tavLst>
                                    </p:anim>
                                    <p:anim calcmode="lin" valueType="num">
                                      <p:cBhvr>
                                        <p:cTn id="10" dur="2000" fill="hold"/>
                                        <p:tgtEl>
                                          <p:spTgt spid="1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6" name="TextBox 15">
            <a:extLst>
              <a:ext uri="{FF2B5EF4-FFF2-40B4-BE49-F238E27FC236}">
                <a16:creationId xmlns="" xmlns:a16="http://schemas.microsoft.com/office/drawing/2014/main" id="{EA64D136-9BA5-4697-B469-8BCF7A3D7CBE}"/>
              </a:ext>
            </a:extLst>
          </p:cNvPr>
          <p:cNvSpPr txBox="1"/>
          <p:nvPr/>
        </p:nvSpPr>
        <p:spPr>
          <a:xfrm>
            <a:off x="1607196" y="607075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highlight>
                  <a:srgbClr val="0000FF"/>
                </a:highlight>
              </a:rPr>
              <a:t>Trường mầm non Hoa Hướng Dương - Giáo viên: Nguyễn Thị </a:t>
            </a:r>
            <a:r>
              <a:rPr lang="vi-V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highlight>
                  <a:srgbClr val="0000FF"/>
                </a:highlight>
              </a:rPr>
              <a:t>Thu Ngà</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highlight>
                <a:srgbClr val="0000FF"/>
              </a:highlight>
            </a:endParaRPr>
          </a:p>
        </p:txBody>
      </p:sp>
      <p:pic>
        <p:nvPicPr>
          <p:cNvPr id="2" name="Picture 2" descr="Cành Bông Hoa Hồng trang trí góc - PNG">
            <a:extLst>
              <a:ext uri="{FF2B5EF4-FFF2-40B4-BE49-F238E27FC236}">
                <a16:creationId xmlns="" xmlns:a16="http://schemas.microsoft.com/office/drawing/2014/main" id="{EF8B13EB-964E-4EC5-959E-6C0C5343BF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268" y="5064369"/>
            <a:ext cx="2318642" cy="15024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ành Bông Hoa Hồng trang trí góc - PNG">
            <a:extLst>
              <a:ext uri="{FF2B5EF4-FFF2-40B4-BE49-F238E27FC236}">
                <a16:creationId xmlns="" xmlns:a16="http://schemas.microsoft.com/office/drawing/2014/main" id="{4D5B10B5-85E4-4DE6-9C4A-C447B78073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0472254" y="256736"/>
            <a:ext cx="1502473" cy="26271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ành Bông Hoa Hồng trang trí góc - PNG">
            <a:extLst>
              <a:ext uri="{FF2B5EF4-FFF2-40B4-BE49-F238E27FC236}">
                <a16:creationId xmlns="" xmlns:a16="http://schemas.microsoft.com/office/drawing/2014/main" id="{84E0332D-0E8B-4A6F-8136-2230E53D79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35033" y="894968"/>
            <a:ext cx="2778938" cy="15024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ành Bông Hoa Hồng trang trí góc - PNG">
            <a:extLst>
              <a:ext uri="{FF2B5EF4-FFF2-40B4-BE49-F238E27FC236}">
                <a16:creationId xmlns="" xmlns:a16="http://schemas.microsoft.com/office/drawing/2014/main" id="{CF7A6D06-F397-4E0B-8609-118BDD2039C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9993836" y="4585945"/>
            <a:ext cx="1643149" cy="23186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a:extLst>
              <a:ext uri="{FF2B5EF4-FFF2-40B4-BE49-F238E27FC236}">
                <a16:creationId xmlns="" xmlns:a16="http://schemas.microsoft.com/office/drawing/2014/main" id="{64060BEB-B751-4387-B9B2-94E3FA376FF7}"/>
              </a:ext>
            </a:extLst>
          </p:cNvPr>
          <p:cNvGraphicFramePr>
            <a:graphicFrameLocks noChangeAspect="1"/>
          </p:cNvGraphicFramePr>
          <p:nvPr>
            <p:extLst>
              <p:ext uri="{D42A27DB-BD31-4B8C-83A1-F6EECF244321}">
                <p14:modId xmlns:p14="http://schemas.microsoft.com/office/powerpoint/2010/main" val="2123710884"/>
              </p:ext>
            </p:extLst>
          </p:nvPr>
        </p:nvGraphicFramePr>
        <p:xfrm>
          <a:off x="3904425" y="412640"/>
          <a:ext cx="1476375" cy="1428750"/>
        </p:xfrm>
        <a:graphic>
          <a:graphicData uri="http://schemas.openxmlformats.org/presentationml/2006/ole">
            <mc:AlternateContent xmlns:mc="http://schemas.openxmlformats.org/markup-compatibility/2006">
              <mc:Choice xmlns:v="urn:schemas-microsoft-com:vml" Requires="v">
                <p:oleObj spid="_x0000_s8034" name="Bitmap Image" r:id="rId6" imgW="1476360" imgH="1428840" progId="Paint.Picture.1">
                  <p:embed/>
                </p:oleObj>
              </mc:Choice>
              <mc:Fallback>
                <p:oleObj name="Bitmap Image" r:id="rId6" imgW="1476360" imgH="1428840" progId="Paint.Picture.1">
                  <p:embed/>
                  <p:pic>
                    <p:nvPicPr>
                      <p:cNvPr id="5" name="Object 4">
                        <a:extLst>
                          <a:ext uri="{FF2B5EF4-FFF2-40B4-BE49-F238E27FC236}">
                            <a16:creationId xmlns="" xmlns:a16="http://schemas.microsoft.com/office/drawing/2014/main" id="{64060BEB-B751-4387-B9B2-94E3FA376FF7}"/>
                          </a:ext>
                        </a:extLst>
                      </p:cNvPr>
                      <p:cNvPicPr/>
                      <p:nvPr/>
                    </p:nvPicPr>
                    <p:blipFill>
                      <a:blip r:embed="rId7"/>
                      <a:stretch>
                        <a:fillRect/>
                      </a:stretch>
                    </p:blipFill>
                    <p:spPr>
                      <a:xfrm>
                        <a:off x="3904425" y="412640"/>
                        <a:ext cx="1476375" cy="1428750"/>
                      </a:xfrm>
                      <a:prstGeom prst="rect">
                        <a:avLst/>
                      </a:prstGeom>
                    </p:spPr>
                  </p:pic>
                </p:oleObj>
              </mc:Fallback>
            </mc:AlternateContent>
          </a:graphicData>
        </a:graphic>
      </p:graphicFrame>
      <p:graphicFrame>
        <p:nvGraphicFramePr>
          <p:cNvPr id="6" name="Object 5">
            <a:extLst>
              <a:ext uri="{FF2B5EF4-FFF2-40B4-BE49-F238E27FC236}">
                <a16:creationId xmlns="" xmlns:a16="http://schemas.microsoft.com/office/drawing/2014/main" id="{7185E448-B7DD-40CD-8AB2-8889B46D2504}"/>
              </a:ext>
            </a:extLst>
          </p:cNvPr>
          <p:cNvGraphicFramePr>
            <a:graphicFrameLocks noChangeAspect="1"/>
          </p:cNvGraphicFramePr>
          <p:nvPr>
            <p:extLst>
              <p:ext uri="{D42A27DB-BD31-4B8C-83A1-F6EECF244321}">
                <p14:modId xmlns:p14="http://schemas.microsoft.com/office/powerpoint/2010/main" val="3274858099"/>
              </p:ext>
            </p:extLst>
          </p:nvPr>
        </p:nvGraphicFramePr>
        <p:xfrm>
          <a:off x="1221255" y="4486077"/>
          <a:ext cx="1447800" cy="1409700"/>
        </p:xfrm>
        <a:graphic>
          <a:graphicData uri="http://schemas.openxmlformats.org/presentationml/2006/ole">
            <mc:AlternateContent xmlns:mc="http://schemas.openxmlformats.org/markup-compatibility/2006">
              <mc:Choice xmlns:v="urn:schemas-microsoft-com:vml" Requires="v">
                <p:oleObj spid="_x0000_s8035" name="Bitmap Image" r:id="rId8" imgW="1447920" imgH="1409760" progId="Paint.Picture.1">
                  <p:embed/>
                </p:oleObj>
              </mc:Choice>
              <mc:Fallback>
                <p:oleObj name="Bitmap Image" r:id="rId8" imgW="1447920" imgH="1409760" progId="Paint.Picture.1">
                  <p:embed/>
                  <p:pic>
                    <p:nvPicPr>
                      <p:cNvPr id="6" name="Object 5">
                        <a:extLst>
                          <a:ext uri="{FF2B5EF4-FFF2-40B4-BE49-F238E27FC236}">
                            <a16:creationId xmlns="" xmlns:a16="http://schemas.microsoft.com/office/drawing/2014/main" id="{7185E448-B7DD-40CD-8AB2-8889B46D2504}"/>
                          </a:ext>
                        </a:extLst>
                      </p:cNvPr>
                      <p:cNvPicPr/>
                      <p:nvPr/>
                    </p:nvPicPr>
                    <p:blipFill>
                      <a:blip r:embed="rId9"/>
                      <a:stretch>
                        <a:fillRect/>
                      </a:stretch>
                    </p:blipFill>
                    <p:spPr>
                      <a:xfrm>
                        <a:off x="1221255" y="4486077"/>
                        <a:ext cx="1447800" cy="1409700"/>
                      </a:xfrm>
                      <a:prstGeom prst="rect">
                        <a:avLst/>
                      </a:prstGeom>
                    </p:spPr>
                  </p:pic>
                </p:oleObj>
              </mc:Fallback>
            </mc:AlternateContent>
          </a:graphicData>
        </a:graphic>
      </p:graphicFrame>
      <p:graphicFrame>
        <p:nvGraphicFramePr>
          <p:cNvPr id="7" name="Object 6">
            <a:extLst>
              <a:ext uri="{FF2B5EF4-FFF2-40B4-BE49-F238E27FC236}">
                <a16:creationId xmlns="" xmlns:a16="http://schemas.microsoft.com/office/drawing/2014/main" id="{194BF4BA-51CD-4476-B955-4CF81B625057}"/>
              </a:ext>
            </a:extLst>
          </p:cNvPr>
          <p:cNvGraphicFramePr>
            <a:graphicFrameLocks noChangeAspect="1"/>
          </p:cNvGraphicFramePr>
          <p:nvPr>
            <p:extLst>
              <p:ext uri="{D42A27DB-BD31-4B8C-83A1-F6EECF244321}">
                <p14:modId xmlns:p14="http://schemas.microsoft.com/office/powerpoint/2010/main" val="3068909062"/>
              </p:ext>
            </p:extLst>
          </p:nvPr>
        </p:nvGraphicFramePr>
        <p:xfrm>
          <a:off x="8946434" y="4338789"/>
          <a:ext cx="1525820" cy="1487675"/>
        </p:xfrm>
        <a:graphic>
          <a:graphicData uri="http://schemas.openxmlformats.org/presentationml/2006/ole">
            <mc:AlternateContent xmlns:mc="http://schemas.openxmlformats.org/markup-compatibility/2006">
              <mc:Choice xmlns:v="urn:schemas-microsoft-com:vml" Requires="v">
                <p:oleObj spid="_x0000_s8036" name="Bitmap Image" r:id="rId10" imgW="1143000" imgH="1114560" progId="Paint.Picture.1">
                  <p:embed/>
                </p:oleObj>
              </mc:Choice>
              <mc:Fallback>
                <p:oleObj name="Bitmap Image" r:id="rId10" imgW="1143000" imgH="1114560" progId="Paint.Picture.1">
                  <p:embed/>
                  <p:pic>
                    <p:nvPicPr>
                      <p:cNvPr id="7" name="Object 6">
                        <a:extLst>
                          <a:ext uri="{FF2B5EF4-FFF2-40B4-BE49-F238E27FC236}">
                            <a16:creationId xmlns="" xmlns:a16="http://schemas.microsoft.com/office/drawing/2014/main" id="{194BF4BA-51CD-4476-B955-4CF81B625057}"/>
                          </a:ext>
                        </a:extLst>
                      </p:cNvPr>
                      <p:cNvPicPr/>
                      <p:nvPr/>
                    </p:nvPicPr>
                    <p:blipFill>
                      <a:blip r:embed="rId11"/>
                      <a:stretch>
                        <a:fillRect/>
                      </a:stretch>
                    </p:blipFill>
                    <p:spPr>
                      <a:xfrm>
                        <a:off x="8946434" y="4338789"/>
                        <a:ext cx="1525820" cy="1487675"/>
                      </a:xfrm>
                      <a:prstGeom prst="rect">
                        <a:avLst/>
                      </a:prstGeom>
                    </p:spPr>
                  </p:pic>
                </p:oleObj>
              </mc:Fallback>
            </mc:AlternateContent>
          </a:graphicData>
        </a:graphic>
      </p:graphicFrame>
      <p:graphicFrame>
        <p:nvGraphicFramePr>
          <p:cNvPr id="8" name="Object 7">
            <a:extLst>
              <a:ext uri="{FF2B5EF4-FFF2-40B4-BE49-F238E27FC236}">
                <a16:creationId xmlns="" xmlns:a16="http://schemas.microsoft.com/office/drawing/2014/main" id="{7147AC9C-E80E-4982-BC72-37C770ED2D5A}"/>
              </a:ext>
            </a:extLst>
          </p:cNvPr>
          <p:cNvGraphicFramePr>
            <a:graphicFrameLocks noChangeAspect="1"/>
          </p:cNvGraphicFramePr>
          <p:nvPr>
            <p:extLst>
              <p:ext uri="{D42A27DB-BD31-4B8C-83A1-F6EECF244321}">
                <p14:modId xmlns:p14="http://schemas.microsoft.com/office/powerpoint/2010/main" val="2576111413"/>
              </p:ext>
            </p:extLst>
          </p:nvPr>
        </p:nvGraphicFramePr>
        <p:xfrm>
          <a:off x="6290936" y="4378356"/>
          <a:ext cx="1543050" cy="1390650"/>
        </p:xfrm>
        <a:graphic>
          <a:graphicData uri="http://schemas.openxmlformats.org/presentationml/2006/ole">
            <mc:AlternateContent xmlns:mc="http://schemas.openxmlformats.org/markup-compatibility/2006">
              <mc:Choice xmlns:v="urn:schemas-microsoft-com:vml" Requires="v">
                <p:oleObj spid="_x0000_s8037" name="Bitmap Image" r:id="rId12" imgW="1542960" imgH="1390680" progId="Paint.Picture.1">
                  <p:embed/>
                </p:oleObj>
              </mc:Choice>
              <mc:Fallback>
                <p:oleObj name="Bitmap Image" r:id="rId12" imgW="1542960" imgH="1390680" progId="Paint.Picture.1">
                  <p:embed/>
                  <p:pic>
                    <p:nvPicPr>
                      <p:cNvPr id="8" name="Object 7">
                        <a:extLst>
                          <a:ext uri="{FF2B5EF4-FFF2-40B4-BE49-F238E27FC236}">
                            <a16:creationId xmlns="" xmlns:a16="http://schemas.microsoft.com/office/drawing/2014/main" id="{7147AC9C-E80E-4982-BC72-37C770ED2D5A}"/>
                          </a:ext>
                        </a:extLst>
                      </p:cNvPr>
                      <p:cNvPicPr/>
                      <p:nvPr/>
                    </p:nvPicPr>
                    <p:blipFill>
                      <a:blip r:embed="rId13"/>
                      <a:stretch>
                        <a:fillRect/>
                      </a:stretch>
                    </p:blipFill>
                    <p:spPr>
                      <a:xfrm>
                        <a:off x="6290936" y="4378356"/>
                        <a:ext cx="1543050" cy="1390650"/>
                      </a:xfrm>
                      <a:prstGeom prst="rect">
                        <a:avLst/>
                      </a:prstGeom>
                    </p:spPr>
                  </p:pic>
                </p:oleObj>
              </mc:Fallback>
            </mc:AlternateContent>
          </a:graphicData>
        </a:graphic>
      </p:graphicFrame>
      <p:graphicFrame>
        <p:nvGraphicFramePr>
          <p:cNvPr id="22" name="Object 21">
            <a:extLst>
              <a:ext uri="{FF2B5EF4-FFF2-40B4-BE49-F238E27FC236}">
                <a16:creationId xmlns="" xmlns:a16="http://schemas.microsoft.com/office/drawing/2014/main" id="{4964235E-5C10-47AA-8CBE-DEEA72167BA5}"/>
              </a:ext>
            </a:extLst>
          </p:cNvPr>
          <p:cNvGraphicFramePr>
            <a:graphicFrameLocks noChangeAspect="1"/>
          </p:cNvGraphicFramePr>
          <p:nvPr>
            <p:extLst>
              <p:ext uri="{D42A27DB-BD31-4B8C-83A1-F6EECF244321}">
                <p14:modId xmlns:p14="http://schemas.microsoft.com/office/powerpoint/2010/main" val="3784806985"/>
              </p:ext>
            </p:extLst>
          </p:nvPr>
        </p:nvGraphicFramePr>
        <p:xfrm>
          <a:off x="1844036" y="398157"/>
          <a:ext cx="1742405" cy="1490057"/>
        </p:xfrm>
        <a:graphic>
          <a:graphicData uri="http://schemas.openxmlformats.org/presentationml/2006/ole">
            <mc:AlternateContent xmlns:mc="http://schemas.openxmlformats.org/markup-compatibility/2006">
              <mc:Choice xmlns:v="urn:schemas-microsoft-com:vml" Requires="v">
                <p:oleObj spid="_x0000_s8038" name="Bitmap Image" r:id="rId14" imgW="1380960" imgH="1181160" progId="Paint.Picture.1">
                  <p:embed/>
                </p:oleObj>
              </mc:Choice>
              <mc:Fallback>
                <p:oleObj name="Bitmap Image" r:id="rId14" imgW="1380960" imgH="1181160" progId="Paint.Picture.1">
                  <p:embed/>
                  <p:pic>
                    <p:nvPicPr>
                      <p:cNvPr id="22" name="Object 21">
                        <a:extLst>
                          <a:ext uri="{FF2B5EF4-FFF2-40B4-BE49-F238E27FC236}">
                            <a16:creationId xmlns="" xmlns:a16="http://schemas.microsoft.com/office/drawing/2014/main" id="{4964235E-5C10-47AA-8CBE-DEEA72167BA5}"/>
                          </a:ext>
                        </a:extLst>
                      </p:cNvPr>
                      <p:cNvPicPr/>
                      <p:nvPr/>
                    </p:nvPicPr>
                    <p:blipFill>
                      <a:blip r:embed="rId15"/>
                      <a:stretch>
                        <a:fillRect/>
                      </a:stretch>
                    </p:blipFill>
                    <p:spPr>
                      <a:xfrm>
                        <a:off x="1844036" y="398157"/>
                        <a:ext cx="1742405" cy="1490057"/>
                      </a:xfrm>
                      <a:prstGeom prst="rect">
                        <a:avLst/>
                      </a:prstGeom>
                    </p:spPr>
                  </p:pic>
                </p:oleObj>
              </mc:Fallback>
            </mc:AlternateContent>
          </a:graphicData>
        </a:graphic>
      </p:graphicFrame>
      <p:graphicFrame>
        <p:nvGraphicFramePr>
          <p:cNvPr id="26" name="Object 25">
            <a:extLst>
              <a:ext uri="{FF2B5EF4-FFF2-40B4-BE49-F238E27FC236}">
                <a16:creationId xmlns="" xmlns:a16="http://schemas.microsoft.com/office/drawing/2014/main" id="{8EF33158-4DA1-4EF2-89DF-5C5EDC891E15}"/>
              </a:ext>
            </a:extLst>
          </p:cNvPr>
          <p:cNvGraphicFramePr>
            <a:graphicFrameLocks noChangeAspect="1"/>
          </p:cNvGraphicFramePr>
          <p:nvPr>
            <p:extLst>
              <p:ext uri="{D42A27DB-BD31-4B8C-83A1-F6EECF244321}">
                <p14:modId xmlns:p14="http://schemas.microsoft.com/office/powerpoint/2010/main" val="4218363973"/>
              </p:ext>
            </p:extLst>
          </p:nvPr>
        </p:nvGraphicFramePr>
        <p:xfrm>
          <a:off x="5976033" y="410962"/>
          <a:ext cx="1742405" cy="1490057"/>
        </p:xfrm>
        <a:graphic>
          <a:graphicData uri="http://schemas.openxmlformats.org/presentationml/2006/ole">
            <mc:AlternateContent xmlns:mc="http://schemas.openxmlformats.org/markup-compatibility/2006">
              <mc:Choice xmlns:v="urn:schemas-microsoft-com:vml" Requires="v">
                <p:oleObj spid="_x0000_s8039" name="Bitmap Image" r:id="rId16" imgW="1380960" imgH="1181160" progId="Paint.Picture.1">
                  <p:embed/>
                </p:oleObj>
              </mc:Choice>
              <mc:Fallback>
                <p:oleObj name="Bitmap Image" r:id="rId16" imgW="1380960" imgH="1181160" progId="Paint.Picture.1">
                  <p:embed/>
                  <p:pic>
                    <p:nvPicPr>
                      <p:cNvPr id="26" name="Object 25">
                        <a:extLst>
                          <a:ext uri="{FF2B5EF4-FFF2-40B4-BE49-F238E27FC236}">
                            <a16:creationId xmlns="" xmlns:a16="http://schemas.microsoft.com/office/drawing/2014/main" id="{8EF33158-4DA1-4EF2-89DF-5C5EDC891E15}"/>
                          </a:ext>
                        </a:extLst>
                      </p:cNvPr>
                      <p:cNvPicPr/>
                      <p:nvPr/>
                    </p:nvPicPr>
                    <p:blipFill>
                      <a:blip r:embed="rId15"/>
                      <a:stretch>
                        <a:fillRect/>
                      </a:stretch>
                    </p:blipFill>
                    <p:spPr>
                      <a:xfrm>
                        <a:off x="5976033" y="410962"/>
                        <a:ext cx="1742405" cy="1490057"/>
                      </a:xfrm>
                      <a:prstGeom prst="rect">
                        <a:avLst/>
                      </a:prstGeom>
                    </p:spPr>
                  </p:pic>
                </p:oleObj>
              </mc:Fallback>
            </mc:AlternateContent>
          </a:graphicData>
        </a:graphic>
      </p:graphicFrame>
      <p:graphicFrame>
        <p:nvGraphicFramePr>
          <p:cNvPr id="27" name="Object 26">
            <a:extLst>
              <a:ext uri="{FF2B5EF4-FFF2-40B4-BE49-F238E27FC236}">
                <a16:creationId xmlns="" xmlns:a16="http://schemas.microsoft.com/office/drawing/2014/main" id="{3402DD76-0A85-452B-B5C5-F2A65BFD652F}"/>
              </a:ext>
            </a:extLst>
          </p:cNvPr>
          <p:cNvGraphicFramePr>
            <a:graphicFrameLocks noChangeAspect="1"/>
          </p:cNvGraphicFramePr>
          <p:nvPr>
            <p:extLst>
              <p:ext uri="{D42A27DB-BD31-4B8C-83A1-F6EECF244321}">
                <p14:modId xmlns:p14="http://schemas.microsoft.com/office/powerpoint/2010/main" val="2967627670"/>
              </p:ext>
            </p:extLst>
          </p:nvPr>
        </p:nvGraphicFramePr>
        <p:xfrm>
          <a:off x="3521233" y="4415031"/>
          <a:ext cx="1525820" cy="1487675"/>
        </p:xfrm>
        <a:graphic>
          <a:graphicData uri="http://schemas.openxmlformats.org/presentationml/2006/ole">
            <mc:AlternateContent xmlns:mc="http://schemas.openxmlformats.org/markup-compatibility/2006">
              <mc:Choice xmlns:v="urn:schemas-microsoft-com:vml" Requires="v">
                <p:oleObj spid="_x0000_s8040" name="Bitmap Image" r:id="rId17" imgW="1143000" imgH="1114560" progId="Paint.Picture.1">
                  <p:embed/>
                </p:oleObj>
              </mc:Choice>
              <mc:Fallback>
                <p:oleObj name="Bitmap Image" r:id="rId17" imgW="1143000" imgH="1114560" progId="Paint.Picture.1">
                  <p:embed/>
                  <p:pic>
                    <p:nvPicPr>
                      <p:cNvPr id="27" name="Object 26">
                        <a:extLst>
                          <a:ext uri="{FF2B5EF4-FFF2-40B4-BE49-F238E27FC236}">
                            <a16:creationId xmlns="" xmlns:a16="http://schemas.microsoft.com/office/drawing/2014/main" id="{3402DD76-0A85-452B-B5C5-F2A65BFD652F}"/>
                          </a:ext>
                        </a:extLst>
                      </p:cNvPr>
                      <p:cNvPicPr/>
                      <p:nvPr/>
                    </p:nvPicPr>
                    <p:blipFill>
                      <a:blip r:embed="rId11"/>
                      <a:stretch>
                        <a:fillRect/>
                      </a:stretch>
                    </p:blipFill>
                    <p:spPr>
                      <a:xfrm>
                        <a:off x="3521233" y="4415031"/>
                        <a:ext cx="1525820" cy="1487675"/>
                      </a:xfrm>
                      <a:prstGeom prst="rect">
                        <a:avLst/>
                      </a:prstGeom>
                    </p:spPr>
                  </p:pic>
                </p:oleObj>
              </mc:Fallback>
            </mc:AlternateContent>
          </a:graphicData>
        </a:graphic>
      </p:graphicFrame>
      <p:graphicFrame>
        <p:nvGraphicFramePr>
          <p:cNvPr id="28" name="Object 27">
            <a:extLst>
              <a:ext uri="{FF2B5EF4-FFF2-40B4-BE49-F238E27FC236}">
                <a16:creationId xmlns="" xmlns:a16="http://schemas.microsoft.com/office/drawing/2014/main" id="{105E9A7A-B442-4195-91EE-16173443D0C6}"/>
              </a:ext>
            </a:extLst>
          </p:cNvPr>
          <p:cNvGraphicFramePr>
            <a:graphicFrameLocks noChangeAspect="1"/>
          </p:cNvGraphicFramePr>
          <p:nvPr>
            <p:extLst>
              <p:ext uri="{D42A27DB-BD31-4B8C-83A1-F6EECF244321}">
                <p14:modId xmlns:p14="http://schemas.microsoft.com/office/powerpoint/2010/main" val="4031457028"/>
              </p:ext>
            </p:extLst>
          </p:nvPr>
        </p:nvGraphicFramePr>
        <p:xfrm>
          <a:off x="8390348" y="417915"/>
          <a:ext cx="1543050" cy="1390650"/>
        </p:xfrm>
        <a:graphic>
          <a:graphicData uri="http://schemas.openxmlformats.org/presentationml/2006/ole">
            <mc:AlternateContent xmlns:mc="http://schemas.openxmlformats.org/markup-compatibility/2006">
              <mc:Choice xmlns:v="urn:schemas-microsoft-com:vml" Requires="v">
                <p:oleObj spid="_x0000_s8041" name="Bitmap Image" r:id="rId18" imgW="1542960" imgH="1390680" progId="Paint.Picture.1">
                  <p:embed/>
                </p:oleObj>
              </mc:Choice>
              <mc:Fallback>
                <p:oleObj name="Bitmap Image" r:id="rId18" imgW="1542960" imgH="1390680" progId="Paint.Picture.1">
                  <p:embed/>
                  <p:pic>
                    <p:nvPicPr>
                      <p:cNvPr id="28" name="Object 27">
                        <a:extLst>
                          <a:ext uri="{FF2B5EF4-FFF2-40B4-BE49-F238E27FC236}">
                            <a16:creationId xmlns="" xmlns:a16="http://schemas.microsoft.com/office/drawing/2014/main" id="{105E9A7A-B442-4195-91EE-16173443D0C6}"/>
                          </a:ext>
                        </a:extLst>
                      </p:cNvPr>
                      <p:cNvPicPr/>
                      <p:nvPr/>
                    </p:nvPicPr>
                    <p:blipFill>
                      <a:blip r:embed="rId13"/>
                      <a:stretch>
                        <a:fillRect/>
                      </a:stretch>
                    </p:blipFill>
                    <p:spPr>
                      <a:xfrm>
                        <a:off x="8390348" y="417915"/>
                        <a:ext cx="1543050" cy="1390650"/>
                      </a:xfrm>
                      <a:prstGeom prst="rect">
                        <a:avLst/>
                      </a:prstGeom>
                    </p:spPr>
                  </p:pic>
                </p:oleObj>
              </mc:Fallback>
            </mc:AlternateContent>
          </a:graphicData>
        </a:graphic>
      </p:graphicFrame>
      <p:sp>
        <p:nvSpPr>
          <p:cNvPr id="25" name="TextBox 24">
            <a:extLst>
              <a:ext uri="{FF2B5EF4-FFF2-40B4-BE49-F238E27FC236}">
                <a16:creationId xmlns="" xmlns:a16="http://schemas.microsoft.com/office/drawing/2014/main" id="{149D2824-E16D-4693-93FD-F737D9DA1468}"/>
              </a:ext>
            </a:extLst>
          </p:cNvPr>
          <p:cNvSpPr txBox="1"/>
          <p:nvPr/>
        </p:nvSpPr>
        <p:spPr>
          <a:xfrm>
            <a:off x="1772761" y="2194614"/>
            <a:ext cx="8597417" cy="175432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5400" b="1" dirty="0">
                <a:ln w="0"/>
                <a:solidFill>
                  <a:srgbClr val="FF0000"/>
                </a:solidFill>
                <a:effectLst>
                  <a:outerShdw blurRad="38100" dist="25400" dir="5400000" algn="ctr" rotWithShape="0">
                    <a:srgbClr val="6E747A">
                      <a:alpha val="43000"/>
                    </a:srgbClr>
                  </a:outerShdw>
                </a:effectLst>
              </a:rPr>
              <a:t>Một ngày ở nhà trẻ</a:t>
            </a:r>
          </a:p>
          <a:p>
            <a:pPr algn="ctr"/>
            <a:r>
              <a:rPr lang="vi-VN" sz="5400" b="1" dirty="0">
                <a:ln w="0"/>
                <a:solidFill>
                  <a:srgbClr val="002060"/>
                </a:solidFill>
                <a:effectLst>
                  <a:outerShdw blurRad="38100" dist="25400" dir="5400000" algn="ctr" rotWithShape="0">
                    <a:srgbClr val="6E747A">
                      <a:alpha val="43000"/>
                    </a:srgbClr>
                  </a:outerShdw>
                </a:effectLst>
              </a:rPr>
              <a:t>Bé làm bao nhiêu nghề</a:t>
            </a:r>
            <a:endParaRPr lang="en-US" sz="5400" b="1" dirty="0">
              <a:ln w="0"/>
              <a:solidFill>
                <a:srgbClr val="00206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77957508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6" name="TextBox 15">
            <a:extLst>
              <a:ext uri="{FF2B5EF4-FFF2-40B4-BE49-F238E27FC236}">
                <a16:creationId xmlns="" xmlns:a16="http://schemas.microsoft.com/office/drawing/2014/main" id="{EA64D136-9BA5-4697-B469-8BCF7A3D7CBE}"/>
              </a:ext>
            </a:extLst>
          </p:cNvPr>
          <p:cNvSpPr txBox="1"/>
          <p:nvPr/>
        </p:nvSpPr>
        <p:spPr>
          <a:xfrm>
            <a:off x="1607196" y="607075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highlight>
                  <a:srgbClr val="0000FF"/>
                </a:highlight>
              </a:rPr>
              <a:t>Trường mầm non Hoa Hướng Dương - Giáo viên: Nguyễn Thị </a:t>
            </a:r>
            <a:r>
              <a:rPr lang="vi-V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highlight>
                  <a:srgbClr val="0000FF"/>
                </a:highlight>
              </a:rPr>
              <a:t>Thu Ngà</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highlight>
                <a:srgbClr val="0000FF"/>
              </a:highlight>
            </a:endParaRPr>
          </a:p>
        </p:txBody>
      </p:sp>
      <p:pic>
        <p:nvPicPr>
          <p:cNvPr id="2" name="Picture 2" descr="Cành Bông Hoa Hồng trang trí góc - PNG">
            <a:extLst>
              <a:ext uri="{FF2B5EF4-FFF2-40B4-BE49-F238E27FC236}">
                <a16:creationId xmlns="" xmlns:a16="http://schemas.microsoft.com/office/drawing/2014/main" id="{EF8B13EB-964E-4EC5-959E-6C0C5343BF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268" y="5064369"/>
            <a:ext cx="2318642" cy="15024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ành Bông Hoa Hồng trang trí góc - PNG">
            <a:extLst>
              <a:ext uri="{FF2B5EF4-FFF2-40B4-BE49-F238E27FC236}">
                <a16:creationId xmlns="" xmlns:a16="http://schemas.microsoft.com/office/drawing/2014/main" id="{4D5B10B5-85E4-4DE6-9C4A-C447B7807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0472254" y="256736"/>
            <a:ext cx="1502473" cy="26271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ành Bông Hoa Hồng trang trí góc - PNG">
            <a:extLst>
              <a:ext uri="{FF2B5EF4-FFF2-40B4-BE49-F238E27FC236}">
                <a16:creationId xmlns="" xmlns:a16="http://schemas.microsoft.com/office/drawing/2014/main" id="{84E0332D-0E8B-4A6F-8136-2230E53D7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5033" y="894968"/>
            <a:ext cx="2778938" cy="15024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ành Bông Hoa Hồng trang trí góc - PNG">
            <a:extLst>
              <a:ext uri="{FF2B5EF4-FFF2-40B4-BE49-F238E27FC236}">
                <a16:creationId xmlns="" xmlns:a16="http://schemas.microsoft.com/office/drawing/2014/main" id="{CF7A6D06-F397-4E0B-8609-118BDD2039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9993836" y="4585945"/>
            <a:ext cx="1643149" cy="231864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 xmlns:a16="http://schemas.microsoft.com/office/drawing/2014/main" id="{53DD284A-0A53-4EF2-AD88-C87C31038F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345" y="228600"/>
            <a:ext cx="11785382" cy="658090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 xmlns:a16="http://schemas.microsoft.com/office/drawing/2014/main" id="{149D2824-E16D-4693-93FD-F737D9DA1468}"/>
              </a:ext>
            </a:extLst>
          </p:cNvPr>
          <p:cNvSpPr txBox="1"/>
          <p:nvPr/>
        </p:nvSpPr>
        <p:spPr>
          <a:xfrm>
            <a:off x="1427185" y="4836388"/>
            <a:ext cx="8597417" cy="175432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5400" b="1" dirty="0">
                <a:ln w="0"/>
                <a:solidFill>
                  <a:srgbClr val="C00000"/>
                </a:solidFill>
                <a:effectLst>
                  <a:outerShdw blurRad="38100" dist="25400" dir="5400000" algn="ctr" rotWithShape="0">
                    <a:srgbClr val="6E747A">
                      <a:alpha val="43000"/>
                    </a:srgbClr>
                  </a:outerShdw>
                </a:effectLst>
              </a:rPr>
              <a:t>Chiều mẹ đón bé về</a:t>
            </a:r>
          </a:p>
          <a:p>
            <a:pPr algn="ctr"/>
            <a:r>
              <a:rPr lang="vi-VN" sz="5400" b="1" dirty="0">
                <a:ln w="0"/>
                <a:solidFill>
                  <a:srgbClr val="002060"/>
                </a:solidFill>
                <a:effectLst>
                  <a:outerShdw blurRad="38100" dist="25400" dir="5400000" algn="ctr" rotWithShape="0">
                    <a:srgbClr val="6E747A">
                      <a:alpha val="43000"/>
                    </a:srgbClr>
                  </a:outerShdw>
                </a:effectLst>
              </a:rPr>
              <a:t>Bé lại là </a:t>
            </a:r>
            <a:r>
              <a:rPr lang="vi-VN" sz="5400" b="1" dirty="0">
                <a:ln w="0"/>
                <a:effectLst>
                  <a:outerShdw blurRad="38100" dist="25400" dir="5400000" algn="ctr" rotWithShape="0">
                    <a:srgbClr val="6E747A">
                      <a:alpha val="43000"/>
                    </a:srgbClr>
                  </a:outerShdw>
                </a:effectLst>
              </a:rPr>
              <a:t>“</a:t>
            </a:r>
            <a:r>
              <a:rPr lang="vi-VN" sz="5400" b="1" dirty="0">
                <a:ln w="0"/>
                <a:solidFill>
                  <a:srgbClr val="7030A0"/>
                </a:solidFill>
                <a:effectLst>
                  <a:outerShdw blurRad="38100" dist="25400" dir="5400000" algn="ctr" rotWithShape="0">
                    <a:srgbClr val="6E747A">
                      <a:alpha val="43000"/>
                    </a:srgbClr>
                  </a:outerShdw>
                </a:effectLst>
              </a:rPr>
              <a:t>cái cún</a:t>
            </a:r>
            <a:r>
              <a:rPr lang="vi-VN" sz="5400" b="1" dirty="0">
                <a:ln w="0"/>
                <a:effectLst>
                  <a:outerShdw blurRad="38100" dist="25400" dir="5400000" algn="ctr" rotWithShape="0">
                    <a:srgbClr val="6E747A">
                      <a:alpha val="43000"/>
                    </a:srgbClr>
                  </a:outerShdw>
                </a:effectLst>
              </a:rPr>
              <a:t>”</a:t>
            </a:r>
            <a:endParaRPr lang="en-US" sz="5400" b="1" dirty="0">
              <a:ln w="0"/>
              <a:effectLst>
                <a:outerShdw blurRad="38100" dist="25400" dir="5400000" algn="ctr" rotWithShape="0">
                  <a:srgbClr val="6E747A">
                    <a:alpha val="43000"/>
                  </a:srgbClr>
                </a:outerShdw>
              </a:effectLst>
            </a:endParaRPr>
          </a:p>
        </p:txBody>
      </p:sp>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21" name="Rectangle 3">
            <a:extLst>
              <a:ext uri="{FF2B5EF4-FFF2-40B4-BE49-F238E27FC236}">
                <a16:creationId xmlns="" xmlns:a16="http://schemas.microsoft.com/office/drawing/2014/main" id="{70DDBE9C-289E-46F7-933C-08DB269D7346}"/>
              </a:ext>
            </a:extLst>
          </p:cNvPr>
          <p:cNvSpPr>
            <a:spLocks noChangeArrowheads="1"/>
          </p:cNvSpPr>
          <p:nvPr/>
        </p:nvSpPr>
        <p:spPr bwMode="auto">
          <a:xfrm>
            <a:off x="-13964" y="6639205"/>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3366040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anim calcmode="lin" valueType="num">
                                      <p:cBhvr>
                                        <p:cTn id="8" dur="2000" fill="hold"/>
                                        <p:tgtEl>
                                          <p:spTgt spid="25"/>
                                        </p:tgtEl>
                                        <p:attrNameLst>
                                          <p:attrName>ppt_w</p:attrName>
                                        </p:attrNameLst>
                                      </p:cBhvr>
                                      <p:tavLst>
                                        <p:tav tm="0" fmla="#ppt_w*sin(2.5*pi*$)">
                                          <p:val>
                                            <p:fltVal val="0"/>
                                          </p:val>
                                        </p:tav>
                                        <p:tav tm="100000">
                                          <p:val>
                                            <p:fltVal val="1"/>
                                          </p:val>
                                        </p:tav>
                                      </p:tavLst>
                                    </p:anim>
                                    <p:anim calcmode="lin" valueType="num">
                                      <p:cBhvr>
                                        <p:cTn id="9"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8"/>
            <a:ext cx="12192000" cy="277091"/>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91998"/>
            <a:ext cx="12192000" cy="369332"/>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832569" y="6525032"/>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solidFill>
                  <a:srgbClr val="FF0000"/>
                </a:solidFill>
                <a:highlight>
                  <a:srgbClr val="0000FF"/>
                </a:highlight>
              </a:rPr>
              <a:t>Trường mầm non Hoa Hướng Dương - Giáo viên: Nguyễn Thị </a:t>
            </a:r>
            <a:r>
              <a:rPr lang="vi-VN" b="1" dirty="0">
                <a:ln w="12700" cmpd="sng">
                  <a:solidFill>
                    <a:schemeClr val="accent4"/>
                  </a:solidFill>
                  <a:prstDash val="solid"/>
                </a:ln>
                <a:solidFill>
                  <a:srgbClr val="FF0000"/>
                </a:solidFill>
                <a:highlight>
                  <a:srgbClr val="0000FF"/>
                </a:highlight>
              </a:rPr>
              <a:t>Thu Ngà</a:t>
            </a:r>
            <a:endParaRPr lang="en-US" b="1" dirty="0">
              <a:ln w="12700" cmpd="sng">
                <a:solidFill>
                  <a:schemeClr val="accent4"/>
                </a:solidFill>
                <a:prstDash val="solid"/>
              </a:ln>
              <a:solidFill>
                <a:srgbClr val="FF0000"/>
              </a:solidFill>
              <a:highlight>
                <a:srgbClr val="0000FF"/>
              </a:highlight>
            </a:endParaRPr>
          </a:p>
        </p:txBody>
      </p:sp>
      <p:pic>
        <p:nvPicPr>
          <p:cNvPr id="15" name="Picture 2">
            <a:extLst>
              <a:ext uri="{FF2B5EF4-FFF2-40B4-BE49-F238E27FC236}">
                <a16:creationId xmlns="" xmlns:a16="http://schemas.microsoft.com/office/drawing/2014/main" id="{F9F137C8-F243-47F5-9504-2DE4B5B29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6523" y="3500568"/>
            <a:ext cx="5322490" cy="30933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 xmlns:a16="http://schemas.microsoft.com/office/drawing/2014/main" id="{FBEF5E7F-6FC2-4B51-8E95-5F9B66C16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305470"/>
            <a:ext cx="5728890" cy="309834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361E9B95-99C5-4D51-A947-3A97A46319DD}"/>
              </a:ext>
            </a:extLst>
          </p:cNvPr>
          <p:cNvSpPr txBox="1"/>
          <p:nvPr/>
        </p:nvSpPr>
        <p:spPr>
          <a:xfrm>
            <a:off x="5392828" y="921132"/>
            <a:ext cx="7135234" cy="144655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4400" b="1" dirty="0">
                <a:ln w="0"/>
                <a:solidFill>
                  <a:srgbClr val="C00000"/>
                </a:solidFill>
                <a:effectLst>
                  <a:outerShdw blurRad="38100" dist="25400" dir="5400000" algn="ctr" rotWithShape="0">
                    <a:srgbClr val="6E747A">
                      <a:alpha val="43000"/>
                    </a:srgbClr>
                  </a:outerShdw>
                </a:effectLst>
              </a:rPr>
              <a:t>Bé chơi làm thợ nề</a:t>
            </a:r>
          </a:p>
          <a:p>
            <a:pPr algn="ctr"/>
            <a:r>
              <a:rPr lang="vi-VN" sz="4400" b="1" dirty="0">
                <a:ln w="0"/>
                <a:solidFill>
                  <a:srgbClr val="002060"/>
                </a:solidFill>
                <a:effectLst>
                  <a:outerShdw blurRad="38100" dist="25400" dir="5400000" algn="ctr" rotWithShape="0">
                    <a:srgbClr val="6E747A">
                      <a:alpha val="43000"/>
                    </a:srgbClr>
                  </a:outerShdw>
                </a:effectLst>
              </a:rPr>
              <a:t>Xây nên bao nhà cửa</a:t>
            </a:r>
            <a:endParaRPr lang="en-US" sz="4400" b="1" dirty="0">
              <a:ln w="0"/>
              <a:solidFill>
                <a:srgbClr val="002060"/>
              </a:solidFill>
              <a:effectLst>
                <a:outerShdw blurRad="38100" dist="25400" dir="5400000" algn="ctr" rotWithShape="0">
                  <a:srgbClr val="6E747A">
                    <a:alpha val="43000"/>
                  </a:srgbClr>
                </a:outerShdw>
              </a:effectLst>
            </a:endParaRPr>
          </a:p>
        </p:txBody>
      </p:sp>
      <p:sp>
        <p:nvSpPr>
          <p:cNvPr id="18" name="TextBox 17">
            <a:extLst>
              <a:ext uri="{FF2B5EF4-FFF2-40B4-BE49-F238E27FC236}">
                <a16:creationId xmlns="" xmlns:a16="http://schemas.microsoft.com/office/drawing/2014/main" id="{89A8BD1B-6861-48B1-9988-4DDE6938CFC9}"/>
              </a:ext>
            </a:extLst>
          </p:cNvPr>
          <p:cNvSpPr txBox="1"/>
          <p:nvPr/>
        </p:nvSpPr>
        <p:spPr>
          <a:xfrm>
            <a:off x="189345" y="3945596"/>
            <a:ext cx="6463110" cy="144655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4400" b="1" dirty="0">
                <a:ln w="0"/>
                <a:solidFill>
                  <a:srgbClr val="FF0000"/>
                </a:solidFill>
                <a:effectLst>
                  <a:outerShdw blurRad="38100" dist="25400" dir="5400000" algn="ctr" rotWithShape="0">
                    <a:srgbClr val="6E747A">
                      <a:alpha val="43000"/>
                    </a:srgbClr>
                  </a:outerShdw>
                </a:effectLst>
              </a:rPr>
              <a:t>Bé chơi làm thợ mỏ</a:t>
            </a:r>
          </a:p>
          <a:p>
            <a:pPr algn="ctr"/>
            <a:r>
              <a:rPr lang="vi-VN" sz="4400" b="1" dirty="0">
                <a:ln w="0"/>
                <a:solidFill>
                  <a:srgbClr val="002060"/>
                </a:solidFill>
                <a:effectLst>
                  <a:outerShdw blurRad="38100" dist="25400" dir="5400000" algn="ctr" rotWithShape="0">
                    <a:srgbClr val="6E747A">
                      <a:alpha val="43000"/>
                    </a:srgbClr>
                  </a:outerShdw>
                </a:effectLst>
              </a:rPr>
              <a:t>Đào lên thật nhiều than</a:t>
            </a:r>
            <a:endParaRPr lang="en-US" sz="4400" b="1" dirty="0">
              <a:ln w="0"/>
              <a:solidFill>
                <a:srgbClr val="00206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486792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8"/>
            <a:ext cx="12192000" cy="277091"/>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106066"/>
            <a:ext cx="12192000" cy="369332"/>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832569" y="6525032"/>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solidFill>
                  <a:srgbClr val="FF0000"/>
                </a:solidFill>
                <a:highlight>
                  <a:srgbClr val="0000FF"/>
                </a:highlight>
              </a:rPr>
              <a:t>Trường mầm non Hoa Hướng Dương - Giáo viên: Nguyễn Thị </a:t>
            </a:r>
            <a:r>
              <a:rPr lang="vi-VN" b="1" dirty="0">
                <a:ln w="12700" cmpd="sng">
                  <a:solidFill>
                    <a:schemeClr val="accent4"/>
                  </a:solidFill>
                  <a:prstDash val="solid"/>
                </a:ln>
                <a:solidFill>
                  <a:srgbClr val="FF0000"/>
                </a:solidFill>
                <a:highlight>
                  <a:srgbClr val="0000FF"/>
                </a:highlight>
              </a:rPr>
              <a:t>Thu Ngà</a:t>
            </a:r>
            <a:endParaRPr lang="en-US" b="1" dirty="0">
              <a:ln w="12700" cmpd="sng">
                <a:solidFill>
                  <a:schemeClr val="accent4"/>
                </a:solidFill>
                <a:prstDash val="solid"/>
              </a:ln>
              <a:solidFill>
                <a:srgbClr val="FF0000"/>
              </a:solidFill>
              <a:highlight>
                <a:srgbClr val="0000FF"/>
              </a:highlight>
            </a:endParaRPr>
          </a:p>
        </p:txBody>
      </p:sp>
      <p:pic>
        <p:nvPicPr>
          <p:cNvPr id="13" name="Picture 2">
            <a:extLst>
              <a:ext uri="{FF2B5EF4-FFF2-40B4-BE49-F238E27FC236}">
                <a16:creationId xmlns="" xmlns:a16="http://schemas.microsoft.com/office/drawing/2014/main" id="{F8BF6E7E-B582-4F4F-A471-93123807E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058" y="3336760"/>
            <a:ext cx="4828345" cy="31519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hông có mô tả ảnh.">
            <a:extLst>
              <a:ext uri="{FF2B5EF4-FFF2-40B4-BE49-F238E27FC236}">
                <a16:creationId xmlns="" xmlns:a16="http://schemas.microsoft.com/office/drawing/2014/main" id="{B9FAA507-D424-4D0B-97B5-BDBE537A1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97" y="341835"/>
            <a:ext cx="5255066" cy="316573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B3E85461-6487-43D0-8BAE-F7C0B79B2938}"/>
              </a:ext>
            </a:extLst>
          </p:cNvPr>
          <p:cNvSpPr txBox="1"/>
          <p:nvPr/>
        </p:nvSpPr>
        <p:spPr>
          <a:xfrm>
            <a:off x="6261925" y="995941"/>
            <a:ext cx="5625276" cy="132343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4000" b="1" dirty="0">
                <a:ln w="0"/>
                <a:solidFill>
                  <a:srgbClr val="002060"/>
                </a:solidFill>
                <a:effectLst>
                  <a:outerShdw blurRad="38100" dist="25400" dir="5400000" algn="ctr" rotWithShape="0">
                    <a:srgbClr val="6E747A">
                      <a:alpha val="43000"/>
                    </a:srgbClr>
                  </a:outerShdw>
                </a:effectLst>
              </a:rPr>
              <a:t>Bé chơi làm thợ hàn</a:t>
            </a:r>
          </a:p>
          <a:p>
            <a:pPr algn="ctr"/>
            <a:r>
              <a:rPr lang="vi-VN" sz="4000" b="1" dirty="0">
                <a:ln w="0"/>
                <a:solidFill>
                  <a:srgbClr val="FF0000"/>
                </a:solidFill>
                <a:effectLst>
                  <a:outerShdw blurRad="38100" dist="25400" dir="5400000" algn="ctr" rotWithShape="0">
                    <a:srgbClr val="6E747A">
                      <a:alpha val="43000"/>
                    </a:srgbClr>
                  </a:outerShdw>
                </a:effectLst>
              </a:rPr>
              <a:t>Nối nhịp cầu đất nước</a:t>
            </a:r>
            <a:endParaRPr lang="en-US" sz="4000" b="1" dirty="0">
              <a:ln w="0"/>
              <a:solidFill>
                <a:srgbClr val="FF0000"/>
              </a:solidFill>
              <a:effectLst>
                <a:outerShdw blurRad="38100" dist="25400" dir="5400000" algn="ctr" rotWithShape="0">
                  <a:srgbClr val="6E747A">
                    <a:alpha val="43000"/>
                  </a:srgbClr>
                </a:outerShdw>
              </a:effectLst>
            </a:endParaRPr>
          </a:p>
        </p:txBody>
      </p:sp>
      <p:sp>
        <p:nvSpPr>
          <p:cNvPr id="18" name="TextBox 17">
            <a:extLst>
              <a:ext uri="{FF2B5EF4-FFF2-40B4-BE49-F238E27FC236}">
                <a16:creationId xmlns="" xmlns:a16="http://schemas.microsoft.com/office/drawing/2014/main" id="{13587E16-FD66-4547-89FA-80BFD363912D}"/>
              </a:ext>
            </a:extLst>
          </p:cNvPr>
          <p:cNvSpPr txBox="1"/>
          <p:nvPr/>
        </p:nvSpPr>
        <p:spPr>
          <a:xfrm>
            <a:off x="189345" y="4161675"/>
            <a:ext cx="6971110" cy="132343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4000" b="1" dirty="0">
                <a:ln w="0"/>
                <a:solidFill>
                  <a:srgbClr val="00B050"/>
                </a:solidFill>
                <a:effectLst>
                  <a:outerShdw blurRad="38100" dist="25400" dir="5400000" algn="ctr" rotWithShape="0">
                    <a:srgbClr val="6E747A">
                      <a:alpha val="43000"/>
                    </a:srgbClr>
                  </a:outerShdw>
                </a:effectLst>
              </a:rPr>
              <a:t>Bé chơi làm thầy thuốc</a:t>
            </a:r>
          </a:p>
          <a:p>
            <a:pPr algn="ctr"/>
            <a:r>
              <a:rPr lang="vi-VN" sz="4000" b="1" dirty="0">
                <a:ln w="0"/>
                <a:solidFill>
                  <a:srgbClr val="FF0000"/>
                </a:solidFill>
                <a:effectLst>
                  <a:outerShdw blurRad="38100" dist="25400" dir="5400000" algn="ctr" rotWithShape="0">
                    <a:srgbClr val="6E747A">
                      <a:alpha val="43000"/>
                    </a:srgbClr>
                  </a:outerShdw>
                </a:effectLst>
              </a:rPr>
              <a:t>Chữa bệnh cho mọi người</a:t>
            </a:r>
            <a:endParaRPr lang="en-US" sz="4000" b="1"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6904130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edge">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900" decel="100000" fill="hold"/>
                                        <p:tgtEl>
                                          <p:spTgt spid="1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Cành Bông Hoa Hồng trang trí góc - PNG">
            <a:extLst>
              <a:ext uri="{FF2B5EF4-FFF2-40B4-BE49-F238E27FC236}">
                <a16:creationId xmlns="" xmlns:a16="http://schemas.microsoft.com/office/drawing/2014/main" id="{F4E83F21-CC0D-4942-8DA3-60D265D408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9993836" y="4585945"/>
            <a:ext cx="1643149" cy="231864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8"/>
            <a:ext cx="12192000" cy="277091"/>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106066"/>
            <a:ext cx="12192000" cy="369332"/>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832569" y="6525032"/>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solidFill>
                  <a:srgbClr val="FF0000"/>
                </a:solidFill>
                <a:highlight>
                  <a:srgbClr val="0000FF"/>
                </a:highlight>
              </a:rPr>
              <a:t>Trường mầm non Hoa Hướng Dương - Giáo viên: Nguyễn Thị </a:t>
            </a:r>
            <a:r>
              <a:rPr lang="vi-VN" b="1" dirty="0">
                <a:ln w="12700" cmpd="sng">
                  <a:solidFill>
                    <a:schemeClr val="accent4"/>
                  </a:solidFill>
                  <a:prstDash val="solid"/>
                </a:ln>
                <a:solidFill>
                  <a:srgbClr val="FF0000"/>
                </a:solidFill>
                <a:highlight>
                  <a:srgbClr val="0000FF"/>
                </a:highlight>
              </a:rPr>
              <a:t>Thu Ngà</a:t>
            </a:r>
            <a:endParaRPr lang="en-US" b="1" dirty="0">
              <a:ln w="12700" cmpd="sng">
                <a:solidFill>
                  <a:schemeClr val="accent4"/>
                </a:solidFill>
                <a:prstDash val="solid"/>
              </a:ln>
              <a:solidFill>
                <a:srgbClr val="FF0000"/>
              </a:solidFill>
              <a:highlight>
                <a:srgbClr val="0000FF"/>
              </a:highlight>
            </a:endParaRPr>
          </a:p>
        </p:txBody>
      </p:sp>
      <p:pic>
        <p:nvPicPr>
          <p:cNvPr id="15" name="Picture 2">
            <a:extLst>
              <a:ext uri="{FF2B5EF4-FFF2-40B4-BE49-F238E27FC236}">
                <a16:creationId xmlns="" xmlns:a16="http://schemas.microsoft.com/office/drawing/2014/main" id="{77596708-062B-4B5A-973A-5595F5156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506" y="3546900"/>
            <a:ext cx="4502986" cy="251444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 xmlns:a16="http://schemas.microsoft.com/office/drawing/2014/main" id="{CD7A6FA5-1C44-490F-B459-A6D5CBD9F071}"/>
              </a:ext>
            </a:extLst>
          </p:cNvPr>
          <p:cNvSpPr txBox="1"/>
          <p:nvPr/>
        </p:nvSpPr>
        <p:spPr>
          <a:xfrm>
            <a:off x="-699440" y="3861526"/>
            <a:ext cx="8597417" cy="175432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3600" b="1" dirty="0">
                <a:ln w="0"/>
                <a:solidFill>
                  <a:srgbClr val="FF0000"/>
                </a:solidFill>
                <a:effectLst>
                  <a:outerShdw blurRad="38100" dist="25400" dir="5400000" algn="ctr" rotWithShape="0">
                    <a:srgbClr val="6E747A">
                      <a:alpha val="43000"/>
                    </a:srgbClr>
                  </a:outerShdw>
                </a:effectLst>
              </a:rPr>
              <a:t>Một ngày ở nhà trẻ</a:t>
            </a:r>
          </a:p>
          <a:p>
            <a:pPr algn="ctr"/>
            <a:r>
              <a:rPr lang="vi-VN" sz="3600" b="1" dirty="0">
                <a:ln w="0"/>
                <a:solidFill>
                  <a:srgbClr val="002060"/>
                </a:solidFill>
                <a:effectLst>
                  <a:outerShdw blurRad="38100" dist="25400" dir="5400000" algn="ctr" rotWithShape="0">
                    <a:srgbClr val="6E747A">
                      <a:alpha val="43000"/>
                    </a:srgbClr>
                  </a:outerShdw>
                </a:effectLst>
              </a:rPr>
              <a:t>Bé làm bao nhiêu nghề</a:t>
            </a:r>
          </a:p>
          <a:p>
            <a:pPr algn="ctr"/>
            <a:endParaRPr lang="en-US" sz="3600" b="1" dirty="0">
              <a:ln w="0"/>
              <a:solidFill>
                <a:srgbClr val="002060"/>
              </a:solidFill>
              <a:effectLst>
                <a:outerShdw blurRad="38100" dist="25400" dir="5400000" algn="ctr" rotWithShape="0">
                  <a:srgbClr val="6E747A">
                    <a:alpha val="43000"/>
                  </a:srgbClr>
                </a:outerShdw>
              </a:effectLst>
            </a:endParaRPr>
          </a:p>
        </p:txBody>
      </p:sp>
      <p:pic>
        <p:nvPicPr>
          <p:cNvPr id="20" name="Picture 2" descr="Cành Bông Hoa Hồng trang trí góc - PNG">
            <a:extLst>
              <a:ext uri="{FF2B5EF4-FFF2-40B4-BE49-F238E27FC236}">
                <a16:creationId xmlns="" xmlns:a16="http://schemas.microsoft.com/office/drawing/2014/main" id="{AC1F8530-DD31-4303-A30C-750B00967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20965" y="923104"/>
            <a:ext cx="2778938" cy="15024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ành Bông Hoa Hồng trang trí góc - PNG">
            <a:extLst>
              <a:ext uri="{FF2B5EF4-FFF2-40B4-BE49-F238E27FC236}">
                <a16:creationId xmlns="" xmlns:a16="http://schemas.microsoft.com/office/drawing/2014/main" id="{C32EF7AB-13BA-4AEE-96FB-C010DB8F61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268" y="5064369"/>
            <a:ext cx="2318642" cy="15024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ành Bông Hoa Hồng trang trí góc - PNG">
            <a:extLst>
              <a:ext uri="{FF2B5EF4-FFF2-40B4-BE49-F238E27FC236}">
                <a16:creationId xmlns="" xmlns:a16="http://schemas.microsoft.com/office/drawing/2014/main" id="{2132F097-C1EC-4252-A180-7D81932FC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0472254" y="298940"/>
            <a:ext cx="1502473" cy="262714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 xmlns:a16="http://schemas.microsoft.com/office/drawing/2014/main" id="{7B06806F-A7C1-40D4-9DAD-AD6FD839345D}"/>
              </a:ext>
            </a:extLst>
          </p:cNvPr>
          <p:cNvSpPr txBox="1"/>
          <p:nvPr/>
        </p:nvSpPr>
        <p:spPr>
          <a:xfrm>
            <a:off x="-847647" y="5177442"/>
            <a:ext cx="8597417" cy="120032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3600" b="1" dirty="0">
                <a:ln w="0"/>
                <a:solidFill>
                  <a:srgbClr val="FF0000"/>
                </a:solidFill>
                <a:effectLst>
                  <a:outerShdw blurRad="38100" dist="25400" dir="5400000" algn="ctr" rotWithShape="0">
                    <a:srgbClr val="6E747A">
                      <a:alpha val="43000"/>
                    </a:srgbClr>
                  </a:outerShdw>
                </a:effectLst>
              </a:rPr>
              <a:t>Chiều mẹ đón bé về</a:t>
            </a:r>
          </a:p>
          <a:p>
            <a:pPr algn="ctr"/>
            <a:r>
              <a:rPr lang="vi-VN" sz="3600" b="1" dirty="0">
                <a:ln w="0"/>
                <a:solidFill>
                  <a:srgbClr val="002060"/>
                </a:solidFill>
                <a:effectLst>
                  <a:outerShdw blurRad="38100" dist="25400" dir="5400000" algn="ctr" rotWithShape="0">
                    <a:srgbClr val="6E747A">
                      <a:alpha val="43000"/>
                    </a:srgbClr>
                  </a:outerShdw>
                </a:effectLst>
              </a:rPr>
              <a:t>Bé lại là “</a:t>
            </a:r>
            <a:r>
              <a:rPr lang="vi-VN" sz="3600" b="1" dirty="0">
                <a:ln w="0"/>
                <a:solidFill>
                  <a:srgbClr val="FFC000"/>
                </a:solidFill>
                <a:effectLst>
                  <a:outerShdw blurRad="38100" dist="25400" dir="5400000" algn="ctr" rotWithShape="0">
                    <a:srgbClr val="6E747A">
                      <a:alpha val="43000"/>
                    </a:srgbClr>
                  </a:outerShdw>
                </a:effectLst>
              </a:rPr>
              <a:t>cái cún</a:t>
            </a:r>
            <a:r>
              <a:rPr lang="vi-VN" sz="3600" b="1" dirty="0">
                <a:ln w="0"/>
                <a:solidFill>
                  <a:srgbClr val="002060"/>
                </a:solidFill>
                <a:effectLst>
                  <a:outerShdw blurRad="38100" dist="25400" dir="5400000" algn="ctr" rotWithShape="0">
                    <a:srgbClr val="6E747A">
                      <a:alpha val="43000"/>
                    </a:srgbClr>
                  </a:outerShdw>
                </a:effectLst>
              </a:rPr>
              <a:t>”</a:t>
            </a:r>
            <a:endParaRPr lang="en-US" sz="3600" b="1" dirty="0">
              <a:ln w="0"/>
              <a:solidFill>
                <a:srgbClr val="002060"/>
              </a:solidFill>
              <a:effectLst>
                <a:outerShdw blurRad="38100" dist="25400" dir="5400000" algn="ctr" rotWithShape="0">
                  <a:srgbClr val="6E747A">
                    <a:alpha val="43000"/>
                  </a:srgbClr>
                </a:outerShdw>
              </a:effectLst>
            </a:endParaRPr>
          </a:p>
        </p:txBody>
      </p:sp>
      <p:pic>
        <p:nvPicPr>
          <p:cNvPr id="17" name="Picture 2">
            <a:extLst>
              <a:ext uri="{FF2B5EF4-FFF2-40B4-BE49-F238E27FC236}">
                <a16:creationId xmlns="" xmlns:a16="http://schemas.microsoft.com/office/drawing/2014/main" id="{571EC10E-F574-4D2D-A99F-78392EB5DF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7797" y="669156"/>
            <a:ext cx="4688203" cy="275370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 xmlns:a16="http://schemas.microsoft.com/office/drawing/2014/main" id="{51124808-80BF-4B9F-81E8-5E40375A0FFF}"/>
              </a:ext>
            </a:extLst>
          </p:cNvPr>
          <p:cNvSpPr txBox="1"/>
          <p:nvPr/>
        </p:nvSpPr>
        <p:spPr>
          <a:xfrm>
            <a:off x="4259138" y="1084189"/>
            <a:ext cx="8597417" cy="120032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3600" b="1" dirty="0">
                <a:ln w="0"/>
                <a:solidFill>
                  <a:srgbClr val="7030A0"/>
                </a:solidFill>
                <a:effectLst>
                  <a:outerShdw blurRad="38100" dist="25400" dir="5400000" algn="ctr" rotWithShape="0">
                    <a:srgbClr val="6E747A">
                      <a:alpha val="43000"/>
                    </a:srgbClr>
                  </a:outerShdw>
                </a:effectLst>
              </a:rPr>
              <a:t>Bé chơi </a:t>
            </a:r>
            <a:r>
              <a:rPr lang="vi-VN" sz="3600" b="1" dirty="0" smtClean="0">
                <a:ln w="0"/>
                <a:solidFill>
                  <a:srgbClr val="7030A0"/>
                </a:solidFill>
                <a:effectLst>
                  <a:outerShdw blurRad="38100" dist="25400" dir="5400000" algn="ctr" rotWithShape="0">
                    <a:srgbClr val="6E747A">
                      <a:alpha val="43000"/>
                    </a:srgbClr>
                  </a:outerShdw>
                </a:effectLst>
              </a:rPr>
              <a:t>làm cô </a:t>
            </a:r>
            <a:r>
              <a:rPr lang="vi-VN" sz="3600" b="1" dirty="0">
                <a:ln w="0"/>
                <a:solidFill>
                  <a:srgbClr val="7030A0"/>
                </a:solidFill>
                <a:effectLst>
                  <a:outerShdw blurRad="38100" dist="25400" dir="5400000" algn="ctr" rotWithShape="0">
                    <a:srgbClr val="6E747A">
                      <a:alpha val="43000"/>
                    </a:srgbClr>
                  </a:outerShdw>
                </a:effectLst>
              </a:rPr>
              <a:t>nuôi</a:t>
            </a:r>
          </a:p>
          <a:p>
            <a:pPr algn="ctr"/>
            <a:r>
              <a:rPr lang="vi-VN" sz="3600" b="1" dirty="0">
                <a:ln w="0"/>
                <a:solidFill>
                  <a:schemeClr val="accent6">
                    <a:lumMod val="50000"/>
                  </a:schemeClr>
                </a:solidFill>
                <a:effectLst>
                  <a:outerShdw blurRad="38100" dist="25400" dir="5400000" algn="ctr" rotWithShape="0">
                    <a:srgbClr val="6E747A">
                      <a:alpha val="43000"/>
                    </a:srgbClr>
                  </a:outerShdw>
                </a:effectLst>
              </a:rPr>
              <a:t>Xúc ăn cho cháu bé</a:t>
            </a:r>
            <a:endParaRPr lang="en-US" sz="3600" b="1" dirty="0">
              <a:ln w="0"/>
              <a:solidFill>
                <a:schemeClr val="accent6">
                  <a:lumMod val="50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616866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amond(in)">
                                      <p:cBhvr>
                                        <p:cTn id="19" dur="2000"/>
                                        <p:tgtEl>
                                          <p:spTgt spid="16"/>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amond(in)">
                                      <p:cBhvr>
                                        <p:cTn id="22" dur="2000"/>
                                        <p:tgtEl>
                                          <p:spTgt spid="19"/>
                                        </p:tgtEl>
                                      </p:cBhvr>
                                    </p:animEffect>
                                  </p:childTnLst>
                                </p:cTn>
                              </p:par>
                              <p:par>
                                <p:cTn id="23" presetID="8"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amond(in)">
                                      <p:cBhvr>
                                        <p:cTn id="2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solidFill>
                  <a:srgbClr val="FF0000"/>
                </a:solidFill>
                <a:highlight>
                  <a:srgbClr val="0000FF"/>
                </a:highlight>
              </a:rPr>
              <a:t>Trường mầm non Hoa Hướng Dương - Giáo viên: Nguyễn Thị </a:t>
            </a:r>
            <a:r>
              <a:rPr lang="vi-VN" b="1" dirty="0">
                <a:ln w="12700" cmpd="sng">
                  <a:solidFill>
                    <a:schemeClr val="accent4"/>
                  </a:solidFill>
                  <a:prstDash val="solid"/>
                </a:ln>
                <a:solidFill>
                  <a:srgbClr val="FF0000"/>
                </a:solidFill>
                <a:highlight>
                  <a:srgbClr val="0000FF"/>
                </a:highlight>
              </a:rPr>
              <a:t>Thu Ngà</a:t>
            </a:r>
            <a:endParaRPr lang="en-US" b="1" dirty="0">
              <a:ln w="12700" cmpd="sng">
                <a:solidFill>
                  <a:schemeClr val="accent4"/>
                </a:solidFill>
                <a:prstDash val="solid"/>
              </a:ln>
              <a:solidFill>
                <a:srgbClr val="FF0000"/>
              </a:solidFill>
              <a:highlight>
                <a:srgbClr val="0000FF"/>
              </a:highlight>
            </a:endParaRPr>
          </a:p>
        </p:txBody>
      </p:sp>
      <p:sp>
        <p:nvSpPr>
          <p:cNvPr id="3" name="Rounded Rectangle 2"/>
          <p:cNvSpPr/>
          <p:nvPr/>
        </p:nvSpPr>
        <p:spPr>
          <a:xfrm>
            <a:off x="196272" y="228600"/>
            <a:ext cx="11799455" cy="16098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58462" y="433364"/>
            <a:ext cx="11475076" cy="1200329"/>
          </a:xfrm>
          <a:prstGeom prst="rect">
            <a:avLst/>
          </a:prstGeom>
        </p:spPr>
        <p:txBody>
          <a:bodyPr wrap="square">
            <a:spAutoFit/>
          </a:bodyPr>
          <a:lstStyle/>
          <a:p>
            <a:r>
              <a:rPr lang="vi-VN" sz="2400" b="1" dirty="0">
                <a:solidFill>
                  <a:schemeClr val="bg1"/>
                </a:solidFill>
              </a:rPr>
              <a:t>Ngày xưa có một bà mẹ heo sinh được ba chú heo con. Ba chú heo hay ăn nên lớn rất nhanh, khi thấy những đứa con của mình cũng đã lớn, bà mẹ heo mới nói với ba chú heo con rằng:</a:t>
            </a:r>
            <a:endParaRPr lang="en-US" sz="2400" b="1" dirty="0">
              <a:solidFill>
                <a:schemeClr val="bg1"/>
              </a:solidFill>
            </a:endParaRPr>
          </a:p>
        </p:txBody>
      </p:sp>
    </p:spTree>
    <p:extLst>
      <p:ext uri="{BB962C8B-B14F-4D97-AF65-F5344CB8AC3E}">
        <p14:creationId xmlns:p14="http://schemas.microsoft.com/office/powerpoint/2010/main" val="18026625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8"/>
            <a:ext cx="12192000" cy="277091"/>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91998"/>
            <a:ext cx="12192000" cy="369332"/>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832569" y="6525032"/>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solidFill>
                  <a:srgbClr val="FF0000"/>
                </a:solidFill>
                <a:highlight>
                  <a:srgbClr val="0000FF"/>
                </a:highlight>
              </a:rPr>
              <a:t>Trường mầm non Hoa Hướng Dương - Giáo viên: Nguyễn Thị </a:t>
            </a:r>
            <a:r>
              <a:rPr lang="vi-VN" b="1" dirty="0">
                <a:ln w="12700" cmpd="sng">
                  <a:solidFill>
                    <a:schemeClr val="accent4"/>
                  </a:solidFill>
                  <a:prstDash val="solid"/>
                </a:ln>
                <a:solidFill>
                  <a:srgbClr val="FF0000"/>
                </a:solidFill>
                <a:highlight>
                  <a:srgbClr val="0000FF"/>
                </a:highlight>
              </a:rPr>
              <a:t>Thu Ngà</a:t>
            </a:r>
            <a:endParaRPr lang="en-US" b="1" dirty="0">
              <a:ln w="12700" cmpd="sng">
                <a:solidFill>
                  <a:schemeClr val="accent4"/>
                </a:solidFill>
                <a:prstDash val="solid"/>
              </a:ln>
              <a:solidFill>
                <a:srgbClr val="FF0000"/>
              </a:solidFill>
              <a:highlight>
                <a:srgbClr val="0000FF"/>
              </a:highlight>
            </a:endParaRPr>
          </a:p>
        </p:txBody>
      </p:sp>
      <p:sp>
        <p:nvSpPr>
          <p:cNvPr id="16" name="TextBox 15">
            <a:extLst>
              <a:ext uri="{FF2B5EF4-FFF2-40B4-BE49-F238E27FC236}">
                <a16:creationId xmlns="" xmlns:a16="http://schemas.microsoft.com/office/drawing/2014/main" id="{CD7A6FA5-1C44-490F-B459-A6D5CBD9F071}"/>
              </a:ext>
            </a:extLst>
          </p:cNvPr>
          <p:cNvSpPr txBox="1"/>
          <p:nvPr/>
        </p:nvSpPr>
        <p:spPr>
          <a:xfrm>
            <a:off x="1832569" y="2596658"/>
            <a:ext cx="9203645" cy="1446550"/>
          </a:xfrm>
          <a:prstGeom prst="rect">
            <a:avLst/>
          </a:prstGeom>
          <a:noFill/>
        </p:spPr>
        <p:txBody>
          <a:bodyPr wrap="square" rtlCol="0">
            <a:spAutoFit/>
          </a:bodyPr>
          <a:lstStyle/>
          <a:p>
            <a:pPr algn="ctr"/>
            <a:r>
              <a:rPr lang="vi-VN" sz="8800" b="1" dirty="0">
                <a:ln w="22225">
                  <a:solidFill>
                    <a:schemeClr val="accent2"/>
                  </a:solidFill>
                  <a:prstDash val="solid"/>
                </a:ln>
                <a:solidFill>
                  <a:srgbClr val="002060"/>
                </a:solidFill>
              </a:rPr>
              <a:t>THỬ TÀI BÉ YÊU</a:t>
            </a:r>
          </a:p>
        </p:txBody>
      </p:sp>
      <p:pic>
        <p:nvPicPr>
          <p:cNvPr id="20" name="Picture 2" descr="Cành Bông Hoa Hồng trang trí góc - PNG">
            <a:extLst>
              <a:ext uri="{FF2B5EF4-FFF2-40B4-BE49-F238E27FC236}">
                <a16:creationId xmlns="" xmlns:a16="http://schemas.microsoft.com/office/drawing/2014/main" id="{AC1F8530-DD31-4303-A30C-750B00967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20965" y="923104"/>
            <a:ext cx="2778938" cy="15024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ành Bông Hoa Hồng trang trí góc - PNG">
            <a:extLst>
              <a:ext uri="{FF2B5EF4-FFF2-40B4-BE49-F238E27FC236}">
                <a16:creationId xmlns="" xmlns:a16="http://schemas.microsoft.com/office/drawing/2014/main" id="{C32EF7AB-13BA-4AEE-96FB-C010DB8F61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268" y="5064369"/>
            <a:ext cx="2318642" cy="15024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ành Bông Hoa Hồng trang trí góc - PNG">
            <a:extLst>
              <a:ext uri="{FF2B5EF4-FFF2-40B4-BE49-F238E27FC236}">
                <a16:creationId xmlns="" xmlns:a16="http://schemas.microsoft.com/office/drawing/2014/main" id="{2132F097-C1EC-4252-A180-7D81932FC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472254" y="298940"/>
            <a:ext cx="1502473" cy="26271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ành Bông Hoa Hồng trang trí góc - PNG">
            <a:extLst>
              <a:ext uri="{FF2B5EF4-FFF2-40B4-BE49-F238E27FC236}">
                <a16:creationId xmlns="" xmlns:a16="http://schemas.microsoft.com/office/drawing/2014/main" id="{F4E83F21-CC0D-4942-8DA3-60D265D408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9993836" y="4585945"/>
            <a:ext cx="1643149" cy="2318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8338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8"/>
            <a:ext cx="12192000" cy="277091"/>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91998"/>
            <a:ext cx="12192000" cy="369332"/>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832569" y="6525032"/>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solidFill>
                  <a:srgbClr val="FF0000"/>
                </a:solidFill>
                <a:highlight>
                  <a:srgbClr val="0000FF"/>
                </a:highlight>
              </a:rPr>
              <a:t>Trường mầm non Hoa Hướng Dương - Giáo viên: Nguyễn Thị </a:t>
            </a:r>
            <a:r>
              <a:rPr lang="vi-VN" b="1" dirty="0">
                <a:ln w="12700" cmpd="sng">
                  <a:solidFill>
                    <a:schemeClr val="accent4"/>
                  </a:solidFill>
                  <a:prstDash val="solid"/>
                </a:ln>
                <a:solidFill>
                  <a:srgbClr val="FF0000"/>
                </a:solidFill>
                <a:highlight>
                  <a:srgbClr val="0000FF"/>
                </a:highlight>
              </a:rPr>
              <a:t>Thu Ngà</a:t>
            </a:r>
            <a:endParaRPr lang="en-US" b="1" dirty="0">
              <a:ln w="12700" cmpd="sng">
                <a:solidFill>
                  <a:schemeClr val="accent4"/>
                </a:solidFill>
                <a:prstDash val="solid"/>
              </a:ln>
              <a:solidFill>
                <a:srgbClr val="FF0000"/>
              </a:solidFill>
              <a:highlight>
                <a:srgbClr val="0000FF"/>
              </a:highlight>
            </a:endParaRPr>
          </a:p>
        </p:txBody>
      </p:sp>
      <p:sp>
        <p:nvSpPr>
          <p:cNvPr id="16" name="TextBox 15">
            <a:extLst>
              <a:ext uri="{FF2B5EF4-FFF2-40B4-BE49-F238E27FC236}">
                <a16:creationId xmlns="" xmlns:a16="http://schemas.microsoft.com/office/drawing/2014/main" id="{CD7A6FA5-1C44-490F-B459-A6D5CBD9F071}"/>
              </a:ext>
            </a:extLst>
          </p:cNvPr>
          <p:cNvSpPr txBox="1"/>
          <p:nvPr/>
        </p:nvSpPr>
        <p:spPr>
          <a:xfrm>
            <a:off x="703385" y="1674339"/>
            <a:ext cx="10930597" cy="3785652"/>
          </a:xfrm>
          <a:prstGeom prst="rect">
            <a:avLst/>
          </a:prstGeom>
          <a:noFill/>
        </p:spPr>
        <p:txBody>
          <a:bodyPr wrap="square" rtlCol="0">
            <a:spAutoFit/>
          </a:bodyPr>
          <a:lstStyle/>
          <a:p>
            <a:pPr algn="ctr"/>
            <a:r>
              <a:rPr lang="vi-VN" sz="4800" b="1" dirty="0">
                <a:ln w="22225">
                  <a:solidFill>
                    <a:schemeClr val="accent2"/>
                  </a:solidFill>
                  <a:prstDash val="solid"/>
                </a:ln>
                <a:solidFill>
                  <a:srgbClr val="002060"/>
                </a:solidFill>
              </a:rPr>
              <a:t>Bài thơ có tên là gì?</a:t>
            </a:r>
          </a:p>
          <a:p>
            <a:pPr algn="ctr"/>
            <a:r>
              <a:rPr lang="vi-VN" sz="7200" b="1" dirty="0">
                <a:ln w="22225">
                  <a:solidFill>
                    <a:schemeClr val="accent2"/>
                  </a:solidFill>
                  <a:prstDash val="solid"/>
                </a:ln>
                <a:solidFill>
                  <a:srgbClr val="FF0000"/>
                </a:solidFill>
              </a:rPr>
              <a:t>Bé làm bao nhiêu nghề</a:t>
            </a:r>
          </a:p>
          <a:p>
            <a:pPr algn="ctr"/>
            <a:r>
              <a:rPr lang="vi-VN" sz="4800" b="1" dirty="0">
                <a:ln w="22225">
                  <a:solidFill>
                    <a:schemeClr val="accent2"/>
                  </a:solidFill>
                  <a:prstDash val="solid"/>
                </a:ln>
                <a:solidFill>
                  <a:srgbClr val="FFFF00"/>
                </a:solidFill>
              </a:rPr>
              <a:t>Tác giả của bài thơ là ai?</a:t>
            </a:r>
          </a:p>
          <a:p>
            <a:pPr algn="ctr"/>
            <a:r>
              <a:rPr lang="vi-VN" sz="7200" b="1" dirty="0">
                <a:ln w="22225">
                  <a:solidFill>
                    <a:schemeClr val="accent2"/>
                  </a:solidFill>
                  <a:prstDash val="solid"/>
                </a:ln>
                <a:solidFill>
                  <a:srgbClr val="7030A0"/>
                </a:solidFill>
              </a:rPr>
              <a:t>Yến Như</a:t>
            </a:r>
          </a:p>
        </p:txBody>
      </p:sp>
      <p:pic>
        <p:nvPicPr>
          <p:cNvPr id="20" name="Picture 2" descr="Cành Bông Hoa Hồng trang trí góc - PNG">
            <a:extLst>
              <a:ext uri="{FF2B5EF4-FFF2-40B4-BE49-F238E27FC236}">
                <a16:creationId xmlns="" xmlns:a16="http://schemas.microsoft.com/office/drawing/2014/main" id="{AC1F8530-DD31-4303-A30C-750B00967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97026" y="1199165"/>
            <a:ext cx="2778938" cy="9503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ành Bông Hoa Hồng trang trí góc - PNG">
            <a:extLst>
              <a:ext uri="{FF2B5EF4-FFF2-40B4-BE49-F238E27FC236}">
                <a16:creationId xmlns="" xmlns:a16="http://schemas.microsoft.com/office/drawing/2014/main" id="{C32EF7AB-13BA-4AEE-96FB-C010DB8F61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268" y="5064369"/>
            <a:ext cx="2318642" cy="15024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ành Bông Hoa Hồng trang trí góc - PNG">
            <a:extLst>
              <a:ext uri="{FF2B5EF4-FFF2-40B4-BE49-F238E27FC236}">
                <a16:creationId xmlns="" xmlns:a16="http://schemas.microsoft.com/office/drawing/2014/main" id="{2132F097-C1EC-4252-A180-7D81932FC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1227572" y="298940"/>
            <a:ext cx="747154" cy="26271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ành Bông Hoa Hồng trang trí góc - PNG">
            <a:extLst>
              <a:ext uri="{FF2B5EF4-FFF2-40B4-BE49-F238E27FC236}">
                <a16:creationId xmlns="" xmlns:a16="http://schemas.microsoft.com/office/drawing/2014/main" id="{F4E83F21-CC0D-4942-8DA3-60D265D408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9993836" y="4585945"/>
            <a:ext cx="1643149" cy="2318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9415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Effect transition="in" filter="fade">
                                      <p:cBhvr>
                                        <p:cTn id="18" dur="1000"/>
                                        <p:tgtEl>
                                          <p:spTgt spid="16">
                                            <p:txEl>
                                              <p:pRg st="1" end="1"/>
                                            </p:txEl>
                                          </p:spTgt>
                                        </p:tgtEl>
                                      </p:cBhvr>
                                    </p:animEffect>
                                    <p:anim calcmode="lin" valueType="num">
                                      <p:cBhvr>
                                        <p:cTn id="19"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p:cTn id="25" dur="10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6">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16">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1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6">
                                            <p:txEl>
                                              <p:pRg st="3" end="3"/>
                                            </p:txEl>
                                          </p:spTgt>
                                        </p:tgtEl>
                                        <p:attrNameLst>
                                          <p:attrName>style.visibility</p:attrName>
                                        </p:attrNameLst>
                                      </p:cBhvr>
                                      <p:to>
                                        <p:strVal val="visible"/>
                                      </p:to>
                                    </p:set>
                                    <p:anim calcmode="lin" valueType="num">
                                      <p:cBhvr>
                                        <p:cTn id="33" dur="500" fill="hold"/>
                                        <p:tgtEl>
                                          <p:spTgt spid="16">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6">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8"/>
            <a:ext cx="12192000" cy="277091"/>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91998"/>
            <a:ext cx="12192000" cy="369332"/>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832569" y="6525032"/>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solidFill>
                  <a:srgbClr val="FF0000"/>
                </a:solidFill>
                <a:highlight>
                  <a:srgbClr val="0000FF"/>
                </a:highlight>
              </a:rPr>
              <a:t>Trường mầm non Hoa Hướng Dương - Giáo viên: Nguyễn Thị </a:t>
            </a:r>
            <a:r>
              <a:rPr lang="vi-VN" b="1" dirty="0">
                <a:ln w="12700" cmpd="sng">
                  <a:solidFill>
                    <a:schemeClr val="accent4"/>
                  </a:solidFill>
                  <a:prstDash val="solid"/>
                </a:ln>
                <a:solidFill>
                  <a:srgbClr val="FF0000"/>
                </a:solidFill>
                <a:highlight>
                  <a:srgbClr val="0000FF"/>
                </a:highlight>
              </a:rPr>
              <a:t>Thu Ngà</a:t>
            </a:r>
            <a:endParaRPr lang="en-US" b="1" dirty="0">
              <a:ln w="12700" cmpd="sng">
                <a:solidFill>
                  <a:schemeClr val="accent4"/>
                </a:solidFill>
                <a:prstDash val="solid"/>
              </a:ln>
              <a:solidFill>
                <a:srgbClr val="FF0000"/>
              </a:solidFill>
              <a:highlight>
                <a:srgbClr val="0000FF"/>
              </a:highlight>
            </a:endParaRPr>
          </a:p>
        </p:txBody>
      </p:sp>
      <p:sp>
        <p:nvSpPr>
          <p:cNvPr id="16" name="TextBox 15">
            <a:extLst>
              <a:ext uri="{FF2B5EF4-FFF2-40B4-BE49-F238E27FC236}">
                <a16:creationId xmlns="" xmlns:a16="http://schemas.microsoft.com/office/drawing/2014/main" id="{CD7A6FA5-1C44-490F-B459-A6D5CBD9F071}"/>
              </a:ext>
            </a:extLst>
          </p:cNvPr>
          <p:cNvSpPr txBox="1"/>
          <p:nvPr/>
        </p:nvSpPr>
        <p:spPr>
          <a:xfrm>
            <a:off x="623774" y="333210"/>
            <a:ext cx="10930597" cy="646331"/>
          </a:xfrm>
          <a:prstGeom prst="rect">
            <a:avLst/>
          </a:prstGeom>
          <a:noFill/>
        </p:spPr>
        <p:txBody>
          <a:bodyPr wrap="square" rtlCol="0">
            <a:spAutoFit/>
          </a:bodyPr>
          <a:lstStyle/>
          <a:p>
            <a:pPr algn="ctr"/>
            <a:r>
              <a:rPr lang="vi-VN" sz="3600" b="1" dirty="0">
                <a:ln w="22225">
                  <a:solidFill>
                    <a:schemeClr val="accent2"/>
                  </a:solidFill>
                  <a:prstDash val="solid"/>
                </a:ln>
                <a:solidFill>
                  <a:srgbClr val="002060"/>
                </a:solidFill>
              </a:rPr>
              <a:t>Trong bài thơ các bạn nhỏ chơi làm </a:t>
            </a:r>
            <a:r>
              <a:rPr lang="vi-VN" sz="3600" b="1" dirty="0" smtClean="0">
                <a:ln w="22225">
                  <a:solidFill>
                    <a:schemeClr val="accent2"/>
                  </a:solidFill>
                  <a:prstDash val="solid"/>
                </a:ln>
                <a:solidFill>
                  <a:srgbClr val="002060"/>
                </a:solidFill>
              </a:rPr>
              <a:t>nghề </a:t>
            </a:r>
            <a:r>
              <a:rPr lang="vi-VN" sz="3600" b="1" dirty="0">
                <a:ln w="22225">
                  <a:solidFill>
                    <a:schemeClr val="accent2"/>
                  </a:solidFill>
                  <a:prstDash val="solid"/>
                </a:ln>
                <a:solidFill>
                  <a:srgbClr val="002060"/>
                </a:solidFill>
              </a:rPr>
              <a:t>gì?</a:t>
            </a:r>
          </a:p>
        </p:txBody>
      </p:sp>
      <p:pic>
        <p:nvPicPr>
          <p:cNvPr id="20" name="Picture 2" descr="Cành Bông Hoa Hồng trang trí góc - PNG">
            <a:extLst>
              <a:ext uri="{FF2B5EF4-FFF2-40B4-BE49-F238E27FC236}">
                <a16:creationId xmlns="" xmlns:a16="http://schemas.microsoft.com/office/drawing/2014/main" id="{AC1F8530-DD31-4303-A30C-750B00967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75220" y="1377359"/>
            <a:ext cx="2778938" cy="5939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ành Bông Hoa Hồng trang trí góc - PNG">
            <a:extLst>
              <a:ext uri="{FF2B5EF4-FFF2-40B4-BE49-F238E27FC236}">
                <a16:creationId xmlns="" xmlns:a16="http://schemas.microsoft.com/office/drawing/2014/main" id="{C32EF7AB-13BA-4AEE-96FB-C010DB8F61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268" y="5064369"/>
            <a:ext cx="2318642" cy="15024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ành Bông Hoa Hồng trang trí góc - PNG">
            <a:extLst>
              <a:ext uri="{FF2B5EF4-FFF2-40B4-BE49-F238E27FC236}">
                <a16:creationId xmlns="" xmlns:a16="http://schemas.microsoft.com/office/drawing/2014/main" id="{2132F097-C1EC-4252-A180-7D81932FC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1380762" y="298940"/>
            <a:ext cx="593962" cy="26271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ành Bông Hoa Hồng trang trí góc - PNG">
            <a:extLst>
              <a:ext uri="{FF2B5EF4-FFF2-40B4-BE49-F238E27FC236}">
                <a16:creationId xmlns="" xmlns:a16="http://schemas.microsoft.com/office/drawing/2014/main" id="{F4E83F21-CC0D-4942-8DA3-60D265D408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9993836" y="4585945"/>
            <a:ext cx="1643149" cy="23186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 xmlns:a16="http://schemas.microsoft.com/office/drawing/2014/main" id="{6D4D34CB-63B9-4FF8-A97F-5E45FFBAEA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395" y="1254891"/>
            <a:ext cx="3026103" cy="18985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 xmlns:a16="http://schemas.microsoft.com/office/drawing/2014/main" id="{50245E82-FA10-49BA-8888-3E421F2B446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6968" y="1222554"/>
            <a:ext cx="3026103" cy="20304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Không có mô tả ảnh.">
            <a:extLst>
              <a:ext uri="{FF2B5EF4-FFF2-40B4-BE49-F238E27FC236}">
                <a16:creationId xmlns="" xmlns:a16="http://schemas.microsoft.com/office/drawing/2014/main" id="{56646070-B073-4ABC-805D-ABEC0BBED8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26542" y="1222555"/>
            <a:ext cx="2827829" cy="20304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 xmlns:a16="http://schemas.microsoft.com/office/drawing/2014/main" id="{138DB22B-CB68-4596-91FC-E7F54C13E66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44079" y="3620186"/>
            <a:ext cx="3362335" cy="219490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 xmlns:a16="http://schemas.microsoft.com/office/drawing/2014/main" id="{FABB622A-DF35-4B40-A79B-DE51FC2E191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71730" y="3620186"/>
            <a:ext cx="3362336" cy="23622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F11F1998-53B4-4F1B-86A0-095D3926D1F4}"/>
              </a:ext>
            </a:extLst>
          </p:cNvPr>
          <p:cNvSpPr txBox="1"/>
          <p:nvPr/>
        </p:nvSpPr>
        <p:spPr>
          <a:xfrm>
            <a:off x="947976" y="2791166"/>
            <a:ext cx="3175867" cy="369332"/>
          </a:xfrm>
          <a:prstGeom prst="rect">
            <a:avLst/>
          </a:prstGeom>
          <a:noFill/>
        </p:spPr>
        <p:txBody>
          <a:bodyPr wrap="square" rtlCol="0">
            <a:spAutoFit/>
          </a:bodyPr>
          <a:lstStyle/>
          <a:p>
            <a:r>
              <a:rPr lang="vi-VN" b="1" dirty="0">
                <a:solidFill>
                  <a:srgbClr val="FFFF00"/>
                </a:solidFill>
                <a:highlight>
                  <a:srgbClr val="0000FF"/>
                </a:highlight>
              </a:rPr>
              <a:t>Nghề thợ nề( xây dựng)</a:t>
            </a:r>
            <a:endParaRPr lang="en-US" b="1" dirty="0">
              <a:solidFill>
                <a:srgbClr val="FFFF00"/>
              </a:solidFill>
              <a:highlight>
                <a:srgbClr val="0000FF"/>
              </a:highlight>
            </a:endParaRPr>
          </a:p>
        </p:txBody>
      </p:sp>
      <p:sp>
        <p:nvSpPr>
          <p:cNvPr id="25" name="TextBox 24">
            <a:extLst>
              <a:ext uri="{FF2B5EF4-FFF2-40B4-BE49-F238E27FC236}">
                <a16:creationId xmlns="" xmlns:a16="http://schemas.microsoft.com/office/drawing/2014/main" id="{9D33EF05-68EA-406B-9B4B-62E1EE6CCD94}"/>
              </a:ext>
            </a:extLst>
          </p:cNvPr>
          <p:cNvSpPr txBox="1"/>
          <p:nvPr/>
        </p:nvSpPr>
        <p:spPr>
          <a:xfrm>
            <a:off x="5469405" y="2882603"/>
            <a:ext cx="1801032" cy="369332"/>
          </a:xfrm>
          <a:prstGeom prst="rect">
            <a:avLst/>
          </a:prstGeom>
          <a:noFill/>
        </p:spPr>
        <p:txBody>
          <a:bodyPr wrap="square" rtlCol="0">
            <a:spAutoFit/>
          </a:bodyPr>
          <a:lstStyle/>
          <a:p>
            <a:r>
              <a:rPr lang="vi-VN" b="1" dirty="0">
                <a:solidFill>
                  <a:schemeClr val="bg1"/>
                </a:solidFill>
                <a:highlight>
                  <a:srgbClr val="0000FF"/>
                </a:highlight>
              </a:rPr>
              <a:t>Nghề thợ mỏ</a:t>
            </a:r>
            <a:endParaRPr lang="en-US" b="1" dirty="0">
              <a:solidFill>
                <a:schemeClr val="bg1"/>
              </a:solidFill>
              <a:highlight>
                <a:srgbClr val="0000FF"/>
              </a:highlight>
            </a:endParaRPr>
          </a:p>
        </p:txBody>
      </p:sp>
      <p:sp>
        <p:nvSpPr>
          <p:cNvPr id="26" name="TextBox 25">
            <a:extLst>
              <a:ext uri="{FF2B5EF4-FFF2-40B4-BE49-F238E27FC236}">
                <a16:creationId xmlns="" xmlns:a16="http://schemas.microsoft.com/office/drawing/2014/main" id="{126A28B6-BD9E-4429-BAC7-228FDE778E8A}"/>
              </a:ext>
            </a:extLst>
          </p:cNvPr>
          <p:cNvSpPr txBox="1"/>
          <p:nvPr/>
        </p:nvSpPr>
        <p:spPr>
          <a:xfrm>
            <a:off x="9402879" y="2894131"/>
            <a:ext cx="1801032" cy="369332"/>
          </a:xfrm>
          <a:prstGeom prst="rect">
            <a:avLst/>
          </a:prstGeom>
          <a:noFill/>
        </p:spPr>
        <p:txBody>
          <a:bodyPr wrap="square" rtlCol="0">
            <a:spAutoFit/>
          </a:bodyPr>
          <a:lstStyle/>
          <a:p>
            <a:r>
              <a:rPr lang="vi-VN" b="1" dirty="0">
                <a:solidFill>
                  <a:srgbClr val="FF0000"/>
                </a:solidFill>
                <a:highlight>
                  <a:srgbClr val="0000FF"/>
                </a:highlight>
              </a:rPr>
              <a:t>Nghề thợ hàn</a:t>
            </a:r>
            <a:endParaRPr lang="en-US" b="1" dirty="0">
              <a:solidFill>
                <a:srgbClr val="FF0000"/>
              </a:solidFill>
              <a:highlight>
                <a:srgbClr val="0000FF"/>
              </a:highlight>
            </a:endParaRPr>
          </a:p>
        </p:txBody>
      </p:sp>
      <p:sp>
        <p:nvSpPr>
          <p:cNvPr id="27" name="TextBox 26">
            <a:extLst>
              <a:ext uri="{FF2B5EF4-FFF2-40B4-BE49-F238E27FC236}">
                <a16:creationId xmlns="" xmlns:a16="http://schemas.microsoft.com/office/drawing/2014/main" id="{45626B1D-64F5-4970-8CB8-F71EF62BF461}"/>
              </a:ext>
            </a:extLst>
          </p:cNvPr>
          <p:cNvSpPr txBox="1"/>
          <p:nvPr/>
        </p:nvSpPr>
        <p:spPr>
          <a:xfrm>
            <a:off x="2703600" y="5418443"/>
            <a:ext cx="3175867" cy="369332"/>
          </a:xfrm>
          <a:prstGeom prst="rect">
            <a:avLst/>
          </a:prstGeom>
          <a:noFill/>
        </p:spPr>
        <p:txBody>
          <a:bodyPr wrap="square" rtlCol="0">
            <a:spAutoFit/>
          </a:bodyPr>
          <a:lstStyle/>
          <a:p>
            <a:r>
              <a:rPr lang="vi-VN" b="1" dirty="0">
                <a:solidFill>
                  <a:schemeClr val="bg1"/>
                </a:solidFill>
                <a:highlight>
                  <a:srgbClr val="0000FF"/>
                </a:highlight>
              </a:rPr>
              <a:t>Nghề thầy thuốc</a:t>
            </a:r>
            <a:r>
              <a:rPr lang="vi-VN" b="1" dirty="0">
                <a:solidFill>
                  <a:srgbClr val="FFFF00"/>
                </a:solidFill>
                <a:highlight>
                  <a:srgbClr val="0000FF"/>
                </a:highlight>
              </a:rPr>
              <a:t>( nghề y)</a:t>
            </a:r>
            <a:endParaRPr lang="en-US" b="1" dirty="0">
              <a:solidFill>
                <a:srgbClr val="FFFF00"/>
              </a:solidFill>
              <a:highlight>
                <a:srgbClr val="0000FF"/>
              </a:highlight>
            </a:endParaRPr>
          </a:p>
        </p:txBody>
      </p:sp>
      <p:sp>
        <p:nvSpPr>
          <p:cNvPr id="28" name="TextBox 27">
            <a:extLst>
              <a:ext uri="{FF2B5EF4-FFF2-40B4-BE49-F238E27FC236}">
                <a16:creationId xmlns="" xmlns:a16="http://schemas.microsoft.com/office/drawing/2014/main" id="{C88CF243-9DF4-4B93-BA22-0E42A849BAAB}"/>
              </a:ext>
            </a:extLst>
          </p:cNvPr>
          <p:cNvSpPr txBox="1"/>
          <p:nvPr/>
        </p:nvSpPr>
        <p:spPr>
          <a:xfrm>
            <a:off x="6890939" y="5560600"/>
            <a:ext cx="3175867" cy="369332"/>
          </a:xfrm>
          <a:prstGeom prst="rect">
            <a:avLst/>
          </a:prstGeom>
          <a:noFill/>
        </p:spPr>
        <p:txBody>
          <a:bodyPr wrap="square" rtlCol="0">
            <a:spAutoFit/>
          </a:bodyPr>
          <a:lstStyle/>
          <a:p>
            <a:r>
              <a:rPr lang="vi-VN" b="1" dirty="0">
                <a:solidFill>
                  <a:srgbClr val="FFC000"/>
                </a:solidFill>
                <a:highlight>
                  <a:srgbClr val="0000FF"/>
                </a:highlight>
              </a:rPr>
              <a:t>Nghề cô nuôi </a:t>
            </a:r>
            <a:r>
              <a:rPr lang="vi-VN" b="1" dirty="0">
                <a:solidFill>
                  <a:srgbClr val="FFFF00"/>
                </a:solidFill>
                <a:highlight>
                  <a:srgbClr val="0000FF"/>
                </a:highlight>
              </a:rPr>
              <a:t>( GVMN)</a:t>
            </a:r>
            <a:endParaRPr lang="en-US" b="1" dirty="0">
              <a:solidFill>
                <a:srgbClr val="FFFF00"/>
              </a:solidFill>
              <a:highlight>
                <a:srgbClr val="0000FF"/>
              </a:highlight>
            </a:endParaRPr>
          </a:p>
        </p:txBody>
      </p:sp>
    </p:spTree>
    <p:extLst>
      <p:ext uri="{BB962C8B-B14F-4D97-AF65-F5344CB8AC3E}">
        <p14:creationId xmlns:p14="http://schemas.microsoft.com/office/powerpoint/2010/main" val="12490310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edge">
                                      <p:cBhvr>
                                        <p:cTn id="17" dur="2000"/>
                                        <p:tgtEl>
                                          <p:spTgt spid="15"/>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edge">
                                      <p:cBhvr>
                                        <p:cTn id="20" dur="20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anim calcmode="lin" valueType="num">
                                      <p:cBhvr>
                                        <p:cTn id="26" dur="2000" fill="hold"/>
                                        <p:tgtEl>
                                          <p:spTgt spid="17"/>
                                        </p:tgtEl>
                                        <p:attrNameLst>
                                          <p:attrName>ppt_w</p:attrName>
                                        </p:attrNameLst>
                                      </p:cBhvr>
                                      <p:tavLst>
                                        <p:tav tm="0" fmla="#ppt_w*sin(2.5*pi*$)">
                                          <p:val>
                                            <p:fltVal val="0"/>
                                          </p:val>
                                        </p:tav>
                                        <p:tav tm="100000">
                                          <p:val>
                                            <p:fltVal val="1"/>
                                          </p:val>
                                        </p:tav>
                                      </p:tavLst>
                                    </p:anim>
                                    <p:anim calcmode="lin" valueType="num">
                                      <p:cBhvr>
                                        <p:cTn id="27" dur="2000" fill="hold"/>
                                        <p:tgtEl>
                                          <p:spTgt spid="17"/>
                                        </p:tgtEl>
                                        <p:attrNameLst>
                                          <p:attrName>ppt_h</p:attrName>
                                        </p:attrNameLst>
                                      </p:cBhvr>
                                      <p:tavLst>
                                        <p:tav tm="0">
                                          <p:val>
                                            <p:strVal val="#ppt_h"/>
                                          </p:val>
                                        </p:tav>
                                        <p:tav tm="100000">
                                          <p:val>
                                            <p:strVal val="#ppt_h"/>
                                          </p:val>
                                        </p:tav>
                                      </p:tavLst>
                                    </p:anim>
                                  </p:childTnLst>
                                </p:cTn>
                              </p:par>
                              <p:par>
                                <p:cTn id="28" presetID="45"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2000"/>
                                        <p:tgtEl>
                                          <p:spTgt spid="26"/>
                                        </p:tgtEl>
                                      </p:cBhvr>
                                    </p:animEffect>
                                    <p:anim calcmode="lin" valueType="num">
                                      <p:cBhvr>
                                        <p:cTn id="31" dur="2000" fill="hold"/>
                                        <p:tgtEl>
                                          <p:spTgt spid="26"/>
                                        </p:tgtEl>
                                        <p:attrNameLst>
                                          <p:attrName>ppt_w</p:attrName>
                                        </p:attrNameLst>
                                      </p:cBhvr>
                                      <p:tavLst>
                                        <p:tav tm="0" fmla="#ppt_w*sin(2.5*pi*$)">
                                          <p:val>
                                            <p:fltVal val="0"/>
                                          </p:val>
                                        </p:tav>
                                        <p:tav tm="100000">
                                          <p:val>
                                            <p:fltVal val="1"/>
                                          </p:val>
                                        </p:tav>
                                      </p:tavLst>
                                    </p:anim>
                                    <p:anim calcmode="lin" valueType="num">
                                      <p:cBhvr>
                                        <p:cTn id="32" dur="2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ppt_w</p:attrName>
                                        </p:attrNameLst>
                                      </p:cBhvr>
                                      <p:tavLst>
                                        <p:tav tm="0">
                                          <p:val>
                                            <p:fltVal val="0"/>
                                          </p:val>
                                        </p:tav>
                                        <p:tav tm="100000">
                                          <p:val>
                                            <p:strVal val="#ppt_w"/>
                                          </p:val>
                                        </p:tav>
                                      </p:tavLst>
                                    </p:anim>
                                    <p:anim calcmode="lin" valueType="num">
                                      <p:cBhvr>
                                        <p:cTn id="44" dur="1000" fill="hold"/>
                                        <p:tgtEl>
                                          <p:spTgt spid="27"/>
                                        </p:tgtEl>
                                        <p:attrNameLst>
                                          <p:attrName>ppt_h</p:attrName>
                                        </p:attrNameLst>
                                      </p:cBhvr>
                                      <p:tavLst>
                                        <p:tav tm="0">
                                          <p:val>
                                            <p:fltVal val="0"/>
                                          </p:val>
                                        </p:tav>
                                        <p:tav tm="100000">
                                          <p:val>
                                            <p:strVal val="#ppt_h"/>
                                          </p:val>
                                        </p:tav>
                                      </p:tavLst>
                                    </p:anim>
                                    <p:anim calcmode="lin" valueType="num">
                                      <p:cBhvr>
                                        <p:cTn id="45" dur="1000" fill="hold"/>
                                        <p:tgtEl>
                                          <p:spTgt spid="27"/>
                                        </p:tgtEl>
                                        <p:attrNameLst>
                                          <p:attrName>style.rotation</p:attrName>
                                        </p:attrNameLst>
                                      </p:cBhvr>
                                      <p:tavLst>
                                        <p:tav tm="0">
                                          <p:val>
                                            <p:fltVal val="90"/>
                                          </p:val>
                                        </p:tav>
                                        <p:tav tm="100000">
                                          <p:val>
                                            <p:fltVal val="0"/>
                                          </p:val>
                                        </p:tav>
                                      </p:tavLst>
                                    </p:anim>
                                    <p:animEffect transition="in" filter="fade">
                                      <p:cBhvr>
                                        <p:cTn id="46" dur="10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 calcmode="lin" valueType="num">
                                      <p:cBhvr>
                                        <p:cTn id="53" dur="500" fill="hold"/>
                                        <p:tgtEl>
                                          <p:spTgt spid="24"/>
                                        </p:tgtEl>
                                        <p:attrNameLst>
                                          <p:attrName>style.rotation</p:attrName>
                                        </p:attrNameLst>
                                      </p:cBhvr>
                                      <p:tavLst>
                                        <p:tav tm="0">
                                          <p:val>
                                            <p:fltVal val="360"/>
                                          </p:val>
                                        </p:tav>
                                        <p:tav tm="100000">
                                          <p:val>
                                            <p:fltVal val="0"/>
                                          </p:val>
                                        </p:tav>
                                      </p:tavLst>
                                    </p:anim>
                                    <p:animEffect transition="in" filter="fade">
                                      <p:cBhvr>
                                        <p:cTn id="54" dur="500"/>
                                        <p:tgtEl>
                                          <p:spTgt spid="24"/>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 calcmode="lin" valueType="num">
                                      <p:cBhvr>
                                        <p:cTn id="59" dur="500" fill="hold"/>
                                        <p:tgtEl>
                                          <p:spTgt spid="28"/>
                                        </p:tgtEl>
                                        <p:attrNameLst>
                                          <p:attrName>style.rotation</p:attrName>
                                        </p:attrNameLst>
                                      </p:cBhvr>
                                      <p:tavLst>
                                        <p:tav tm="0">
                                          <p:val>
                                            <p:fltVal val="360"/>
                                          </p:val>
                                        </p:tav>
                                        <p:tav tm="100000">
                                          <p:val>
                                            <p:fltVal val="0"/>
                                          </p:val>
                                        </p:tav>
                                      </p:tavLst>
                                    </p:anim>
                                    <p:animEffect transition="in" filter="fade">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p:bldP spid="27" grpId="0"/>
      <p:bldP spid="2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8"/>
            <a:ext cx="12192000" cy="277091"/>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91998"/>
            <a:ext cx="12192000" cy="369332"/>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832569" y="6525032"/>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solidFill>
                  <a:srgbClr val="FF0000"/>
                </a:solidFill>
                <a:highlight>
                  <a:srgbClr val="0000FF"/>
                </a:highlight>
              </a:rPr>
              <a:t>Trường mầm non Hoa Hướng Dương - Giáo viên: Nguyễn Thị </a:t>
            </a:r>
            <a:r>
              <a:rPr lang="vi-VN" b="1" dirty="0">
                <a:ln w="12700" cmpd="sng">
                  <a:solidFill>
                    <a:schemeClr val="accent4"/>
                  </a:solidFill>
                  <a:prstDash val="solid"/>
                </a:ln>
                <a:solidFill>
                  <a:srgbClr val="FF0000"/>
                </a:solidFill>
                <a:highlight>
                  <a:srgbClr val="0000FF"/>
                </a:highlight>
              </a:rPr>
              <a:t>Thu Ngà</a:t>
            </a:r>
            <a:endParaRPr lang="en-US" b="1" dirty="0">
              <a:ln w="12700" cmpd="sng">
                <a:solidFill>
                  <a:schemeClr val="accent4"/>
                </a:solidFill>
                <a:prstDash val="solid"/>
              </a:ln>
              <a:solidFill>
                <a:srgbClr val="FF0000"/>
              </a:solidFill>
              <a:highlight>
                <a:srgbClr val="0000FF"/>
              </a:highlight>
            </a:endParaRPr>
          </a:p>
        </p:txBody>
      </p:sp>
      <p:sp>
        <p:nvSpPr>
          <p:cNvPr id="16" name="TextBox 15">
            <a:extLst>
              <a:ext uri="{FF2B5EF4-FFF2-40B4-BE49-F238E27FC236}">
                <a16:creationId xmlns="" xmlns:a16="http://schemas.microsoft.com/office/drawing/2014/main" id="{CD7A6FA5-1C44-490F-B459-A6D5CBD9F071}"/>
              </a:ext>
            </a:extLst>
          </p:cNvPr>
          <p:cNvSpPr txBox="1"/>
          <p:nvPr/>
        </p:nvSpPr>
        <p:spPr>
          <a:xfrm>
            <a:off x="1611765" y="445141"/>
            <a:ext cx="9203645" cy="830997"/>
          </a:xfrm>
          <a:prstGeom prst="rect">
            <a:avLst/>
          </a:prstGeom>
          <a:noFill/>
        </p:spPr>
        <p:txBody>
          <a:bodyPr wrap="square" rtlCol="0">
            <a:spAutoFit/>
          </a:bodyPr>
          <a:lstStyle/>
          <a:p>
            <a:pPr algn="ctr"/>
            <a:r>
              <a:rPr lang="vi-VN" sz="4800" b="1" dirty="0">
                <a:ln w="22225">
                  <a:solidFill>
                    <a:schemeClr val="accent2"/>
                  </a:solidFill>
                  <a:prstDash val="solid"/>
                </a:ln>
                <a:solidFill>
                  <a:srgbClr val="002060"/>
                </a:solidFill>
              </a:rPr>
              <a:t>Lớn lên bé thích làm nghề gì?</a:t>
            </a:r>
          </a:p>
        </p:txBody>
      </p:sp>
      <p:pic>
        <p:nvPicPr>
          <p:cNvPr id="20" name="Picture 2" descr="Cành Bông Hoa Hồng trang trí góc - PNG">
            <a:extLst>
              <a:ext uri="{FF2B5EF4-FFF2-40B4-BE49-F238E27FC236}">
                <a16:creationId xmlns="" xmlns:a16="http://schemas.microsoft.com/office/drawing/2014/main" id="{AC1F8530-DD31-4303-A30C-750B00967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20965" y="923104"/>
            <a:ext cx="2778938" cy="15024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ành Bông Hoa Hồng trang trí góc - PNG">
            <a:extLst>
              <a:ext uri="{FF2B5EF4-FFF2-40B4-BE49-F238E27FC236}">
                <a16:creationId xmlns="" xmlns:a16="http://schemas.microsoft.com/office/drawing/2014/main" id="{C32EF7AB-13BA-4AEE-96FB-C010DB8F61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268" y="5064369"/>
            <a:ext cx="2318642" cy="15024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ành Bông Hoa Hồng trang trí góc - PNG">
            <a:extLst>
              <a:ext uri="{FF2B5EF4-FFF2-40B4-BE49-F238E27FC236}">
                <a16:creationId xmlns="" xmlns:a16="http://schemas.microsoft.com/office/drawing/2014/main" id="{2132F097-C1EC-4252-A180-7D81932FC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580234" y="298940"/>
            <a:ext cx="1394492" cy="26271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ành Bông Hoa Hồng trang trí góc - PNG">
            <a:extLst>
              <a:ext uri="{FF2B5EF4-FFF2-40B4-BE49-F238E27FC236}">
                <a16:creationId xmlns="" xmlns:a16="http://schemas.microsoft.com/office/drawing/2014/main" id="{F4E83F21-CC0D-4942-8DA3-60D265D408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9993836" y="4585945"/>
            <a:ext cx="1643149" cy="231864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ignon Dessin Animé Enfants Point D&amp;#39;interrogation Png Photo Matériel,  Charmant, Personnage De Dessin Animé, Jolie Fille PNG et vecteur pour  téléchargement gratuit">
            <a:extLst>
              <a:ext uri="{FF2B5EF4-FFF2-40B4-BE49-F238E27FC236}">
                <a16:creationId xmlns="" xmlns:a16="http://schemas.microsoft.com/office/drawing/2014/main" id="{2F053B69-378E-4D2C-9AAA-A3D2CC9972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18" y="1332014"/>
            <a:ext cx="4261261" cy="426126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Ôn tập chính tả | Other - Quizizz">
            <a:extLst>
              <a:ext uri="{FF2B5EF4-FFF2-40B4-BE49-F238E27FC236}">
                <a16:creationId xmlns="" xmlns:a16="http://schemas.microsoft.com/office/drawing/2014/main" id="{0B3A2874-4775-48F9-B85C-0865800CA08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4555" y="1234955"/>
            <a:ext cx="4063328" cy="431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0184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2000"/>
                                        <p:tgtEl>
                                          <p:spTgt spid="8196"/>
                                        </p:tgtEl>
                                      </p:cBhvr>
                                    </p:animEffect>
                                    <p:anim calcmode="lin" valueType="num">
                                      <p:cBhvr>
                                        <p:cTn id="13" dur="2000" fill="hold"/>
                                        <p:tgtEl>
                                          <p:spTgt spid="8196"/>
                                        </p:tgtEl>
                                        <p:attrNameLst>
                                          <p:attrName>ppt_w</p:attrName>
                                        </p:attrNameLst>
                                      </p:cBhvr>
                                      <p:tavLst>
                                        <p:tav tm="0" fmla="#ppt_w*sin(2.5*pi*$)">
                                          <p:val>
                                            <p:fltVal val="0"/>
                                          </p:val>
                                        </p:tav>
                                        <p:tav tm="100000">
                                          <p:val>
                                            <p:fltVal val="1"/>
                                          </p:val>
                                        </p:tav>
                                      </p:tavLst>
                                    </p:anim>
                                    <p:anim calcmode="lin" valueType="num">
                                      <p:cBhvr>
                                        <p:cTn id="14" dur="2000" fill="hold"/>
                                        <p:tgtEl>
                                          <p:spTgt spid="8196"/>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fade">
                                      <p:cBhvr>
                                        <p:cTn id="17" dur="2000"/>
                                        <p:tgtEl>
                                          <p:spTgt spid="8198"/>
                                        </p:tgtEl>
                                      </p:cBhvr>
                                    </p:animEffect>
                                    <p:anim calcmode="lin" valueType="num">
                                      <p:cBhvr>
                                        <p:cTn id="18" dur="2000" fill="hold"/>
                                        <p:tgtEl>
                                          <p:spTgt spid="8198"/>
                                        </p:tgtEl>
                                        <p:attrNameLst>
                                          <p:attrName>ppt_w</p:attrName>
                                        </p:attrNameLst>
                                      </p:cBhvr>
                                      <p:tavLst>
                                        <p:tav tm="0" fmla="#ppt_w*sin(2.5*pi*$)">
                                          <p:val>
                                            <p:fltVal val="0"/>
                                          </p:val>
                                        </p:tav>
                                        <p:tav tm="100000">
                                          <p:val>
                                            <p:fltVal val="1"/>
                                          </p:val>
                                        </p:tav>
                                      </p:tavLst>
                                    </p:anim>
                                    <p:anim calcmode="lin" valueType="num">
                                      <p:cBhvr>
                                        <p:cTn id="19" dur="2000" fill="hold"/>
                                        <p:tgtEl>
                                          <p:spTgt spid="81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8"/>
            <a:ext cx="12192000" cy="277091"/>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91998"/>
            <a:ext cx="12192000" cy="369332"/>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10147" y="5996998"/>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solidFill>
                  <a:srgbClr val="FF0000"/>
                </a:solidFill>
                <a:highlight>
                  <a:srgbClr val="0000FF"/>
                </a:highlight>
              </a:rPr>
              <a:t>Trường mầm non Hoa Hướng Dương - Giáo viên: Nguyễn Thị </a:t>
            </a:r>
            <a:r>
              <a:rPr lang="vi-VN" b="1" dirty="0">
                <a:ln w="12700" cmpd="sng">
                  <a:solidFill>
                    <a:schemeClr val="accent4"/>
                  </a:solidFill>
                  <a:prstDash val="solid"/>
                </a:ln>
                <a:solidFill>
                  <a:srgbClr val="FF0000"/>
                </a:solidFill>
                <a:highlight>
                  <a:srgbClr val="0000FF"/>
                </a:highlight>
              </a:rPr>
              <a:t>Thu Ngà</a:t>
            </a:r>
            <a:endParaRPr lang="en-US" b="1" dirty="0">
              <a:ln w="12700" cmpd="sng">
                <a:solidFill>
                  <a:schemeClr val="accent4"/>
                </a:solidFill>
                <a:prstDash val="solid"/>
              </a:ln>
              <a:solidFill>
                <a:srgbClr val="FF0000"/>
              </a:solidFill>
              <a:highlight>
                <a:srgbClr val="0000FF"/>
              </a:highlight>
            </a:endParaRPr>
          </a:p>
        </p:txBody>
      </p:sp>
      <p:sp>
        <p:nvSpPr>
          <p:cNvPr id="16" name="TextBox 15">
            <a:extLst>
              <a:ext uri="{FF2B5EF4-FFF2-40B4-BE49-F238E27FC236}">
                <a16:creationId xmlns="" xmlns:a16="http://schemas.microsoft.com/office/drawing/2014/main" id="{CD7A6FA5-1C44-490F-B459-A6D5CBD9F071}"/>
              </a:ext>
            </a:extLst>
          </p:cNvPr>
          <p:cNvSpPr txBox="1"/>
          <p:nvPr/>
        </p:nvSpPr>
        <p:spPr>
          <a:xfrm>
            <a:off x="1716599" y="1091472"/>
            <a:ext cx="9203645" cy="646331"/>
          </a:xfrm>
          <a:prstGeom prst="rect">
            <a:avLst/>
          </a:prstGeom>
          <a:noFill/>
        </p:spPr>
        <p:txBody>
          <a:bodyPr wrap="square" rtlCol="0">
            <a:spAutoFit/>
          </a:bodyPr>
          <a:lstStyle/>
          <a:p>
            <a:pPr algn="ctr"/>
            <a:r>
              <a:rPr lang="vi-VN" sz="3600" b="1" dirty="0" smtClean="0">
                <a:ln w="22225">
                  <a:solidFill>
                    <a:schemeClr val="accent2"/>
                  </a:solidFill>
                  <a:prstDash val="solid"/>
                </a:ln>
                <a:solidFill>
                  <a:srgbClr val="002060"/>
                </a:solidFill>
              </a:rPr>
              <a:t>Qua bài thơ con học được bài học gì?</a:t>
            </a:r>
            <a:endParaRPr lang="vi-VN" sz="3600" b="1" dirty="0">
              <a:ln w="22225">
                <a:solidFill>
                  <a:schemeClr val="accent2"/>
                </a:solidFill>
                <a:prstDash val="solid"/>
              </a:ln>
              <a:solidFill>
                <a:srgbClr val="002060"/>
              </a:solidFill>
            </a:endParaRPr>
          </a:p>
        </p:txBody>
      </p:sp>
      <p:pic>
        <p:nvPicPr>
          <p:cNvPr id="20" name="Picture 2" descr="Cành Bông Hoa Hồng trang trí góc - PNG">
            <a:extLst>
              <a:ext uri="{FF2B5EF4-FFF2-40B4-BE49-F238E27FC236}">
                <a16:creationId xmlns="" xmlns:a16="http://schemas.microsoft.com/office/drawing/2014/main" id="{AC1F8530-DD31-4303-A30C-750B00967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20965" y="923104"/>
            <a:ext cx="2778938" cy="15024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ành Bông Hoa Hồng trang trí góc - PNG">
            <a:extLst>
              <a:ext uri="{FF2B5EF4-FFF2-40B4-BE49-F238E27FC236}">
                <a16:creationId xmlns="" xmlns:a16="http://schemas.microsoft.com/office/drawing/2014/main" id="{C32EF7AB-13BA-4AEE-96FB-C010DB8F61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268" y="5064369"/>
            <a:ext cx="2318642" cy="15024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ành Bông Hoa Hồng trang trí góc - PNG">
            <a:extLst>
              <a:ext uri="{FF2B5EF4-FFF2-40B4-BE49-F238E27FC236}">
                <a16:creationId xmlns="" xmlns:a16="http://schemas.microsoft.com/office/drawing/2014/main" id="{2132F097-C1EC-4252-A180-7D81932FC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580234" y="298940"/>
            <a:ext cx="1394492" cy="26271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ành Bông Hoa Hồng trang trí góc - PNG">
            <a:extLst>
              <a:ext uri="{FF2B5EF4-FFF2-40B4-BE49-F238E27FC236}">
                <a16:creationId xmlns="" xmlns:a16="http://schemas.microsoft.com/office/drawing/2014/main" id="{F4E83F21-CC0D-4942-8DA3-60D265D408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9993836" y="4585945"/>
            <a:ext cx="1643149" cy="231864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Trường Mầm Non Bé Ngoan - Chuyên Dùng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822" y="1836592"/>
            <a:ext cx="6527930" cy="373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3157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8"/>
            <a:ext cx="12192000" cy="277091"/>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91998"/>
            <a:ext cx="12192000" cy="369332"/>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832569" y="6525032"/>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solidFill>
                  <a:srgbClr val="FF0000"/>
                </a:solidFill>
                <a:highlight>
                  <a:srgbClr val="0000FF"/>
                </a:highlight>
              </a:rPr>
              <a:t>Trường mầm non Hoa Hướng Dương - Giáo viên: Nguyễn Thị </a:t>
            </a:r>
            <a:r>
              <a:rPr lang="vi-VN" b="1" dirty="0">
                <a:ln w="12700" cmpd="sng">
                  <a:solidFill>
                    <a:schemeClr val="accent4"/>
                  </a:solidFill>
                  <a:prstDash val="solid"/>
                </a:ln>
                <a:solidFill>
                  <a:srgbClr val="FF0000"/>
                </a:solidFill>
                <a:highlight>
                  <a:srgbClr val="0000FF"/>
                </a:highlight>
              </a:rPr>
              <a:t>Thu Ngà</a:t>
            </a:r>
            <a:endParaRPr lang="en-US" b="1" dirty="0">
              <a:ln w="12700" cmpd="sng">
                <a:solidFill>
                  <a:schemeClr val="accent4"/>
                </a:solidFill>
                <a:prstDash val="solid"/>
              </a:ln>
              <a:solidFill>
                <a:srgbClr val="FF0000"/>
              </a:solidFill>
              <a:highlight>
                <a:srgbClr val="0000FF"/>
              </a:highlight>
            </a:endParaRPr>
          </a:p>
        </p:txBody>
      </p:sp>
      <p:sp>
        <p:nvSpPr>
          <p:cNvPr id="16" name="TextBox 15">
            <a:extLst>
              <a:ext uri="{FF2B5EF4-FFF2-40B4-BE49-F238E27FC236}">
                <a16:creationId xmlns="" xmlns:a16="http://schemas.microsoft.com/office/drawing/2014/main" id="{CD7A6FA5-1C44-490F-B459-A6D5CBD9F071}"/>
              </a:ext>
            </a:extLst>
          </p:cNvPr>
          <p:cNvSpPr txBox="1"/>
          <p:nvPr/>
        </p:nvSpPr>
        <p:spPr>
          <a:xfrm>
            <a:off x="1832569" y="2009915"/>
            <a:ext cx="9203645" cy="1446550"/>
          </a:xfrm>
          <a:prstGeom prst="rect">
            <a:avLst/>
          </a:prstGeom>
          <a:noFill/>
        </p:spPr>
        <p:txBody>
          <a:bodyPr wrap="square" rtlCol="0">
            <a:spAutoFit/>
          </a:bodyPr>
          <a:lstStyle/>
          <a:p>
            <a:pPr algn="ctr"/>
            <a:r>
              <a:rPr lang="vi-VN" sz="8800" b="1" dirty="0" smtClean="0">
                <a:ln w="22225">
                  <a:solidFill>
                    <a:schemeClr val="accent2"/>
                  </a:solidFill>
                  <a:prstDash val="solid"/>
                </a:ln>
                <a:solidFill>
                  <a:srgbClr val="002060"/>
                </a:solidFill>
              </a:rPr>
              <a:t>TRÒ CHƠI</a:t>
            </a:r>
            <a:endParaRPr lang="vi-VN" sz="8800" b="1" dirty="0">
              <a:ln w="22225">
                <a:solidFill>
                  <a:schemeClr val="accent2"/>
                </a:solidFill>
                <a:prstDash val="solid"/>
              </a:ln>
              <a:solidFill>
                <a:srgbClr val="002060"/>
              </a:solidFill>
            </a:endParaRPr>
          </a:p>
        </p:txBody>
      </p:sp>
      <p:pic>
        <p:nvPicPr>
          <p:cNvPr id="20" name="Picture 2" descr="Cành Bông Hoa Hồng trang trí góc - PNG">
            <a:extLst>
              <a:ext uri="{FF2B5EF4-FFF2-40B4-BE49-F238E27FC236}">
                <a16:creationId xmlns="" xmlns:a16="http://schemas.microsoft.com/office/drawing/2014/main" id="{AC1F8530-DD31-4303-A30C-750B00967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20965" y="923104"/>
            <a:ext cx="2778938" cy="15024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ành Bông Hoa Hồng trang trí góc - PNG">
            <a:extLst>
              <a:ext uri="{FF2B5EF4-FFF2-40B4-BE49-F238E27FC236}">
                <a16:creationId xmlns="" xmlns:a16="http://schemas.microsoft.com/office/drawing/2014/main" id="{C32EF7AB-13BA-4AEE-96FB-C010DB8F61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268" y="5064369"/>
            <a:ext cx="2318642" cy="15024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ành Bông Hoa Hồng trang trí góc - PNG">
            <a:extLst>
              <a:ext uri="{FF2B5EF4-FFF2-40B4-BE49-F238E27FC236}">
                <a16:creationId xmlns="" xmlns:a16="http://schemas.microsoft.com/office/drawing/2014/main" id="{2132F097-C1EC-4252-A180-7D81932FC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472254" y="298940"/>
            <a:ext cx="1502473" cy="26271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ành Bông Hoa Hồng trang trí góc - PNG">
            <a:extLst>
              <a:ext uri="{FF2B5EF4-FFF2-40B4-BE49-F238E27FC236}">
                <a16:creationId xmlns="" xmlns:a16="http://schemas.microsoft.com/office/drawing/2014/main" id="{F4E83F21-CC0D-4942-8DA3-60D265D408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9993836" y="4585945"/>
            <a:ext cx="1643149" cy="231864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 xmlns:a16="http://schemas.microsoft.com/office/drawing/2014/main" id="{A16C9064-9857-4A36-9979-4CB4B90E6EEE}"/>
              </a:ext>
            </a:extLst>
          </p:cNvPr>
          <p:cNvSpPr txBox="1"/>
          <p:nvPr/>
        </p:nvSpPr>
        <p:spPr>
          <a:xfrm>
            <a:off x="1747663" y="3857540"/>
            <a:ext cx="9203645" cy="1446550"/>
          </a:xfrm>
          <a:prstGeom prst="rect">
            <a:avLst/>
          </a:prstGeom>
          <a:noFill/>
        </p:spPr>
        <p:txBody>
          <a:bodyPr wrap="square" rtlCol="0">
            <a:spAutoFit/>
          </a:bodyPr>
          <a:lstStyle/>
          <a:p>
            <a:pPr algn="ctr"/>
            <a:r>
              <a:rPr lang="vi-VN" sz="8800" b="1" dirty="0">
                <a:ln w="22225">
                  <a:solidFill>
                    <a:schemeClr val="accent2"/>
                  </a:solidFill>
                  <a:prstDash val="solid"/>
                </a:ln>
                <a:solidFill>
                  <a:srgbClr val="FF0000"/>
                </a:solidFill>
              </a:rPr>
              <a:t>Ai đoán đúng</a:t>
            </a:r>
          </a:p>
        </p:txBody>
      </p:sp>
    </p:spTree>
    <p:extLst>
      <p:ext uri="{BB962C8B-B14F-4D97-AF65-F5344CB8AC3E}">
        <p14:creationId xmlns:p14="http://schemas.microsoft.com/office/powerpoint/2010/main" val="8417551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8"/>
            <a:ext cx="12192000" cy="277091"/>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91998"/>
            <a:ext cx="12192000" cy="369332"/>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832569" y="6525032"/>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solidFill>
                  <a:srgbClr val="FF0000"/>
                </a:solidFill>
                <a:highlight>
                  <a:srgbClr val="0000FF"/>
                </a:highlight>
              </a:rPr>
              <a:t>Trường mầm non Hoa Hướng Dương - Giáo viên: Nguyễn Thị </a:t>
            </a:r>
            <a:r>
              <a:rPr lang="vi-VN" b="1" dirty="0">
                <a:ln w="12700" cmpd="sng">
                  <a:solidFill>
                    <a:schemeClr val="accent4"/>
                  </a:solidFill>
                  <a:prstDash val="solid"/>
                </a:ln>
                <a:solidFill>
                  <a:srgbClr val="FF0000"/>
                </a:solidFill>
                <a:highlight>
                  <a:srgbClr val="0000FF"/>
                </a:highlight>
              </a:rPr>
              <a:t>Thu Ngà</a:t>
            </a:r>
            <a:endParaRPr lang="en-US" b="1" dirty="0">
              <a:ln w="12700" cmpd="sng">
                <a:solidFill>
                  <a:schemeClr val="accent4"/>
                </a:solidFill>
                <a:prstDash val="solid"/>
              </a:ln>
              <a:solidFill>
                <a:srgbClr val="FF0000"/>
              </a:solidFill>
              <a:highlight>
                <a:srgbClr val="0000FF"/>
              </a:highlight>
            </a:endParaRPr>
          </a:p>
        </p:txBody>
      </p:sp>
      <p:pic>
        <p:nvPicPr>
          <p:cNvPr id="20" name="Picture 2" descr="Cành Bông Hoa Hồng trang trí góc - PNG">
            <a:extLst>
              <a:ext uri="{FF2B5EF4-FFF2-40B4-BE49-F238E27FC236}">
                <a16:creationId xmlns="" xmlns:a16="http://schemas.microsoft.com/office/drawing/2014/main" id="{AC1F8530-DD31-4303-A30C-750B00967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75220" y="1377359"/>
            <a:ext cx="2778938" cy="5939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ành Bông Hoa Hồng trang trí góc - PNG">
            <a:extLst>
              <a:ext uri="{FF2B5EF4-FFF2-40B4-BE49-F238E27FC236}">
                <a16:creationId xmlns="" xmlns:a16="http://schemas.microsoft.com/office/drawing/2014/main" id="{C32EF7AB-13BA-4AEE-96FB-C010DB8F61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268" y="5064369"/>
            <a:ext cx="2318642" cy="15024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ành Bông Hoa Hồng trang trí góc - PNG">
            <a:extLst>
              <a:ext uri="{FF2B5EF4-FFF2-40B4-BE49-F238E27FC236}">
                <a16:creationId xmlns="" xmlns:a16="http://schemas.microsoft.com/office/drawing/2014/main" id="{2132F097-C1EC-4252-A180-7D81932FC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1380762" y="298940"/>
            <a:ext cx="593962" cy="26271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ành Bông Hoa Hồng trang trí góc - PNG">
            <a:extLst>
              <a:ext uri="{FF2B5EF4-FFF2-40B4-BE49-F238E27FC236}">
                <a16:creationId xmlns="" xmlns:a16="http://schemas.microsoft.com/office/drawing/2014/main" id="{F4E83F21-CC0D-4942-8DA3-60D265D408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9993836" y="4585945"/>
            <a:ext cx="1643149" cy="23186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 xmlns:a16="http://schemas.microsoft.com/office/drawing/2014/main" id="{6D4D34CB-63B9-4FF8-A97F-5E45FFBAEA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8636" y="1267705"/>
            <a:ext cx="1533816" cy="11842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 xmlns:a16="http://schemas.microsoft.com/office/drawing/2014/main" id="{50245E82-FA10-49BA-8888-3E421F2B446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0104" y="2609143"/>
            <a:ext cx="1532348" cy="12184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Không có mô tả ảnh.">
            <a:extLst>
              <a:ext uri="{FF2B5EF4-FFF2-40B4-BE49-F238E27FC236}">
                <a16:creationId xmlns="" xmlns:a16="http://schemas.microsoft.com/office/drawing/2014/main" id="{56646070-B073-4ABC-805D-ABEC0BBED8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69470" y="4191632"/>
            <a:ext cx="1468457" cy="12298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 xmlns:a16="http://schemas.microsoft.com/office/drawing/2014/main" id="{138DB22B-CB68-4596-91FC-E7F54C13E66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0103" y="4173455"/>
            <a:ext cx="1403559" cy="11811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 xmlns:a16="http://schemas.microsoft.com/office/drawing/2014/main" id="{FABB622A-DF35-4B40-A79B-DE51FC2E191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53037" y="4173455"/>
            <a:ext cx="1371997" cy="12480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13223" y="1631676"/>
            <a:ext cx="838691" cy="923330"/>
          </a:xfrm>
          <a:prstGeom prst="rect">
            <a:avLst/>
          </a:prstGeom>
          <a:noFill/>
        </p:spPr>
        <p:txBody>
          <a:bodyPr wrap="none" lIns="91440" tIns="45720" rIns="91440" bIns="45720">
            <a:spAutoFit/>
          </a:bodyPr>
          <a:lstStyle/>
          <a:p>
            <a:pPr algn="ctr"/>
            <a:r>
              <a:rPr lang="vi-VN"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1" name="Rectangle 30"/>
          <p:cNvSpPr/>
          <p:nvPr/>
        </p:nvSpPr>
        <p:spPr>
          <a:xfrm>
            <a:off x="1512713" y="3117092"/>
            <a:ext cx="838691" cy="923330"/>
          </a:xfrm>
          <a:prstGeom prst="rect">
            <a:avLst/>
          </a:prstGeom>
          <a:noFill/>
        </p:spPr>
        <p:txBody>
          <a:bodyPr wrap="none" lIns="91440" tIns="45720" rIns="91440" bIns="45720">
            <a:spAutoFit/>
          </a:bodyPr>
          <a:lstStyle/>
          <a:p>
            <a:pPr algn="ctr"/>
            <a:r>
              <a:rPr lang="vi-VN" sz="54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2.</a:t>
            </a:r>
            <a:endParaRPr lang="en-US" sz="54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endParaRPr>
          </a:p>
        </p:txBody>
      </p:sp>
      <p:sp>
        <p:nvSpPr>
          <p:cNvPr id="32" name="Rectangle 31"/>
          <p:cNvSpPr/>
          <p:nvPr/>
        </p:nvSpPr>
        <p:spPr>
          <a:xfrm>
            <a:off x="1512714" y="4431255"/>
            <a:ext cx="973276" cy="923330"/>
          </a:xfrm>
          <a:prstGeom prst="rect">
            <a:avLst/>
          </a:prstGeom>
          <a:noFill/>
        </p:spPr>
        <p:txBody>
          <a:bodyPr wrap="square" lIns="91440" tIns="45720" rIns="91440" bIns="45720">
            <a:spAutoFit/>
          </a:bodyPr>
          <a:lstStyle/>
          <a:p>
            <a:pPr algn="ctr"/>
            <a:r>
              <a:rPr lang="vi-VN" sz="5400" b="1" cap="none" spc="300" dirty="0" smtClean="0">
                <a:ln w="11430" cmpd="sng">
                  <a:solidFill>
                    <a:schemeClr val="accent1">
                      <a:tint val="10000"/>
                    </a:schemeClr>
                  </a:solidFill>
                  <a:prstDash val="solid"/>
                  <a:miter lim="800000"/>
                </a:ln>
                <a:solidFill>
                  <a:srgbClr val="FFC000"/>
                </a:solidFill>
                <a:effectLst>
                  <a:glow rad="45500">
                    <a:schemeClr val="accent1">
                      <a:satMod val="220000"/>
                      <a:alpha val="35000"/>
                    </a:schemeClr>
                  </a:glow>
                </a:effectLst>
              </a:rPr>
              <a:t>3.</a:t>
            </a:r>
            <a:endParaRPr lang="en-US" sz="5400" b="1" cap="none" spc="300" dirty="0">
              <a:ln w="11430" cmpd="sng">
                <a:solidFill>
                  <a:schemeClr val="accent1">
                    <a:tint val="10000"/>
                  </a:schemeClr>
                </a:solidFill>
                <a:prstDash val="solid"/>
                <a:miter lim="800000"/>
              </a:ln>
              <a:solidFill>
                <a:srgbClr val="FFC000"/>
              </a:solidFill>
              <a:effectLst>
                <a:glow rad="45500">
                  <a:schemeClr val="accent1">
                    <a:satMod val="220000"/>
                    <a:alpha val="35000"/>
                  </a:schemeClr>
                </a:glow>
              </a:effectLst>
            </a:endParaRPr>
          </a:p>
        </p:txBody>
      </p:sp>
      <p:pic>
        <p:nvPicPr>
          <p:cNvPr id="33" name="Picture 2">
            <a:extLst>
              <a:ext uri="{FF2B5EF4-FFF2-40B4-BE49-F238E27FC236}">
                <a16:creationId xmlns="" xmlns:a16="http://schemas.microsoft.com/office/drawing/2014/main" id="{50245E82-FA10-49BA-8888-3E421F2B446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16323" y="4203082"/>
            <a:ext cx="1547374" cy="12184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a:extLst>
              <a:ext uri="{FF2B5EF4-FFF2-40B4-BE49-F238E27FC236}">
                <a16:creationId xmlns="" xmlns:a16="http://schemas.microsoft.com/office/drawing/2014/main" id="{6D4D34CB-63B9-4FF8-A97F-5E45FFBAEAA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40625" y="4173456"/>
            <a:ext cx="1471567" cy="123097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Không có mô tả ảnh.">
            <a:extLst>
              <a:ext uri="{FF2B5EF4-FFF2-40B4-BE49-F238E27FC236}">
                <a16:creationId xmlns="" xmlns:a16="http://schemas.microsoft.com/office/drawing/2014/main" id="{56646070-B073-4ABC-805D-ABEC0BBED8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4420" y="2561441"/>
            <a:ext cx="1468457" cy="12298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32569" y="482875"/>
            <a:ext cx="9364939"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Trong bài thơ bé  chơi làm mấy nghề gì?</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184158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3"/>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15"/>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17"/>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18"/>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24"/>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3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34"/>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35"/>
                                        </p:tgtEl>
                                        <p:attrNameLst>
                                          <p:attrName>r</p:attrName>
                                        </p:attrNameLst>
                                      </p:cBhvr>
                                    </p:animRot>
                                  </p:childTnLst>
                                </p:cTn>
                              </p:par>
                              <p:par>
                                <p:cTn id="21" presetID="8" presetClass="emph" presetSubtype="0" fill="hold" grpId="0" nodeType="withEffect">
                                  <p:stCondLst>
                                    <p:cond delay="0"/>
                                  </p:stCondLst>
                                  <p:childTnLst>
                                    <p:animRot by="21600000">
                                      <p:cBhvr>
                                        <p:cTn id="22" dur="2000" fill="hold"/>
                                        <p:tgtEl>
                                          <p:spTgt spid="4"/>
                                        </p:tgtEl>
                                        <p:attrNameLst>
                                          <p:attrName>r</p:attrName>
                                        </p:attrNameLst>
                                      </p:cBhvr>
                                    </p:animRot>
                                  </p:childTnLst>
                                </p:cTn>
                              </p:par>
                              <p:par>
                                <p:cTn id="23" presetID="8" presetClass="emph" presetSubtype="0" fill="hold" grpId="0" nodeType="withEffect">
                                  <p:stCondLst>
                                    <p:cond delay="0"/>
                                  </p:stCondLst>
                                  <p:childTnLst>
                                    <p:animRot by="21600000">
                                      <p:cBhvr>
                                        <p:cTn id="24" dur="2000" fill="hold"/>
                                        <p:tgtEl>
                                          <p:spTgt spid="31"/>
                                        </p:tgtEl>
                                        <p:attrNameLst>
                                          <p:attrName>r</p:attrName>
                                        </p:attrNameLst>
                                      </p:cBhvr>
                                    </p:animRot>
                                  </p:childTnLst>
                                </p:cTn>
                              </p:par>
                              <p:par>
                                <p:cTn id="25" presetID="8" presetClass="emph" presetSubtype="0" fill="hold" grpId="0" nodeType="withEffect">
                                  <p:stCondLst>
                                    <p:cond delay="0"/>
                                  </p:stCondLst>
                                  <p:childTnLst>
                                    <p:animRot by="21600000">
                                      <p:cBhvr>
                                        <p:cTn id="26" dur="2000" fill="hold"/>
                                        <p:tgtEl>
                                          <p:spTgt spid="32"/>
                                        </p:tgtEl>
                                        <p:attrNameLst>
                                          <p:attrName>r</p:attrName>
                                        </p:attrNameLst>
                                      </p:cBhvr>
                                    </p:animRot>
                                  </p:childTnLst>
                                </p:cTn>
                              </p:par>
                              <p:par>
                                <p:cTn id="27" presetID="8" presetClass="emph" presetSubtype="0" fill="hold" grpId="0" nodeType="withEffect">
                                  <p:stCondLst>
                                    <p:cond delay="0"/>
                                  </p:stCondLst>
                                  <p:childTnLst>
                                    <p:animRot by="21600000">
                                      <p:cBhvr>
                                        <p:cTn id="28"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32"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8"/>
            <a:ext cx="12192000" cy="277091"/>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91998"/>
            <a:ext cx="12192000" cy="369332"/>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832569" y="5987534"/>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solidFill>
                  <a:srgbClr val="FF0000"/>
                </a:solidFill>
                <a:highlight>
                  <a:srgbClr val="0000FF"/>
                </a:highlight>
              </a:rPr>
              <a:t>Trường mầm non Hoa Hướng Dương - Giáo viên: Nguyễn Thị </a:t>
            </a:r>
            <a:r>
              <a:rPr lang="vi-VN" b="1" dirty="0">
                <a:ln w="12700" cmpd="sng">
                  <a:solidFill>
                    <a:schemeClr val="accent4"/>
                  </a:solidFill>
                  <a:prstDash val="solid"/>
                </a:ln>
                <a:solidFill>
                  <a:srgbClr val="FF0000"/>
                </a:solidFill>
                <a:highlight>
                  <a:srgbClr val="0000FF"/>
                </a:highlight>
              </a:rPr>
              <a:t>Thu Ngà</a:t>
            </a:r>
            <a:endParaRPr lang="en-US" b="1" dirty="0">
              <a:ln w="12700" cmpd="sng">
                <a:solidFill>
                  <a:schemeClr val="accent4"/>
                </a:solidFill>
                <a:prstDash val="solid"/>
              </a:ln>
              <a:solidFill>
                <a:srgbClr val="FF0000"/>
              </a:solidFill>
              <a:highlight>
                <a:srgbClr val="0000FF"/>
              </a:highlight>
            </a:endParaRPr>
          </a:p>
        </p:txBody>
      </p:sp>
      <p:pic>
        <p:nvPicPr>
          <p:cNvPr id="20" name="Picture 2" descr="Cành Bông Hoa Hồng trang trí góc - PNG">
            <a:extLst>
              <a:ext uri="{FF2B5EF4-FFF2-40B4-BE49-F238E27FC236}">
                <a16:creationId xmlns="" xmlns:a16="http://schemas.microsoft.com/office/drawing/2014/main" id="{AC1F8530-DD31-4303-A30C-750B00967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74012" y="976150"/>
            <a:ext cx="2778938" cy="139637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ành Bông Hoa Hồng trang trí góc - PNG">
            <a:extLst>
              <a:ext uri="{FF2B5EF4-FFF2-40B4-BE49-F238E27FC236}">
                <a16:creationId xmlns="" xmlns:a16="http://schemas.microsoft.com/office/drawing/2014/main" id="{C32EF7AB-13BA-4AEE-96FB-C010DB8F61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268" y="5064369"/>
            <a:ext cx="2318642" cy="15024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ành Bông Hoa Hồng trang trí góc - PNG">
            <a:extLst>
              <a:ext uri="{FF2B5EF4-FFF2-40B4-BE49-F238E27FC236}">
                <a16:creationId xmlns="" xmlns:a16="http://schemas.microsoft.com/office/drawing/2014/main" id="{2132F097-C1EC-4252-A180-7D81932FC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0623176" y="298940"/>
            <a:ext cx="1351548" cy="26271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ành Bông Hoa Hồng trang trí góc - PNG">
            <a:extLst>
              <a:ext uri="{FF2B5EF4-FFF2-40B4-BE49-F238E27FC236}">
                <a16:creationId xmlns="" xmlns:a16="http://schemas.microsoft.com/office/drawing/2014/main" id="{F4E83F21-CC0D-4942-8DA3-60D265D4082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9993836" y="4585945"/>
            <a:ext cx="1643149" cy="2318641"/>
          </a:xfrm>
          <a:prstGeom prst="rect">
            <a:avLst/>
          </a:prstGeom>
          <a:noFill/>
          <a:extLst>
            <a:ext uri="{909E8E84-426E-40DD-AFC4-6F175D3DCCD1}">
              <a14:hiddenFill xmlns:a14="http://schemas.microsoft.com/office/drawing/2010/main">
                <a:solidFill>
                  <a:srgbClr val="FFFFFF"/>
                </a:solidFill>
              </a14:hiddenFill>
            </a:ext>
          </a:extLst>
        </p:spPr>
      </p:pic>
      <p:sp>
        <p:nvSpPr>
          <p:cNvPr id="3" name="24-Point Star 2"/>
          <p:cNvSpPr/>
          <p:nvPr/>
        </p:nvSpPr>
        <p:spPr>
          <a:xfrm>
            <a:off x="811231" y="277334"/>
            <a:ext cx="11163493" cy="5894866"/>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video vỗ tay và cuông báo giờ.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4154020" y="2148804"/>
            <a:ext cx="4477913" cy="2518826"/>
          </a:xfrm>
          <a:prstGeom prst="rect">
            <a:avLst/>
          </a:prstGeom>
        </p:spPr>
      </p:pic>
    </p:spTree>
    <p:extLst>
      <p:ext uri="{BB962C8B-B14F-4D97-AF65-F5344CB8AC3E}">
        <p14:creationId xmlns:p14="http://schemas.microsoft.com/office/powerpoint/2010/main" val="18417524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par>
                                <p:cTn id="7" presetID="6" presetClass="emph" presetSubtype="0" fill="hold" grpId="0" nodeType="withEffect">
                                  <p:stCondLst>
                                    <p:cond delay="0"/>
                                  </p:stCondLst>
                                  <p:childTnLst>
                                    <p:animScale>
                                      <p:cBhvr>
                                        <p:cTn id="8"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
                </p:tgtEl>
              </p:cMediaNode>
            </p:video>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8"/>
            <a:ext cx="12192000" cy="277091"/>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91998"/>
            <a:ext cx="12192000" cy="369332"/>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832569" y="6525032"/>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solidFill>
                  <a:srgbClr val="FF0000"/>
                </a:solidFill>
                <a:highlight>
                  <a:srgbClr val="0000FF"/>
                </a:highlight>
              </a:rPr>
              <a:t>Trường mầm non Hoa Hướng Dương - Giáo viên: Nguyễn Thị </a:t>
            </a:r>
            <a:r>
              <a:rPr lang="vi-VN" b="1" dirty="0">
                <a:ln w="12700" cmpd="sng">
                  <a:solidFill>
                    <a:schemeClr val="accent4"/>
                  </a:solidFill>
                  <a:prstDash val="solid"/>
                </a:ln>
                <a:solidFill>
                  <a:srgbClr val="FF0000"/>
                </a:solidFill>
                <a:highlight>
                  <a:srgbClr val="0000FF"/>
                </a:highlight>
              </a:rPr>
              <a:t>Thu Ngà</a:t>
            </a:r>
            <a:endParaRPr lang="en-US" b="1" dirty="0">
              <a:ln w="12700" cmpd="sng">
                <a:solidFill>
                  <a:schemeClr val="accent4"/>
                </a:solidFill>
                <a:prstDash val="solid"/>
              </a:ln>
              <a:solidFill>
                <a:srgbClr val="FF0000"/>
              </a:solidFill>
              <a:highlight>
                <a:srgbClr val="0000FF"/>
              </a:highlight>
            </a:endParaRPr>
          </a:p>
        </p:txBody>
      </p:sp>
      <p:pic>
        <p:nvPicPr>
          <p:cNvPr id="20" name="Picture 2" descr="Cành Bông Hoa Hồng trang trí góc - PNG">
            <a:extLst>
              <a:ext uri="{FF2B5EF4-FFF2-40B4-BE49-F238E27FC236}">
                <a16:creationId xmlns="" xmlns:a16="http://schemas.microsoft.com/office/drawing/2014/main" id="{AC1F8530-DD31-4303-A30C-750B00967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75220" y="1377359"/>
            <a:ext cx="2778938" cy="5939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ành Bông Hoa Hồng trang trí góc - PNG">
            <a:extLst>
              <a:ext uri="{FF2B5EF4-FFF2-40B4-BE49-F238E27FC236}">
                <a16:creationId xmlns="" xmlns:a16="http://schemas.microsoft.com/office/drawing/2014/main" id="{C32EF7AB-13BA-4AEE-96FB-C010DB8F61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268" y="5064369"/>
            <a:ext cx="2318642" cy="15024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ành Bông Hoa Hồng trang trí góc - PNG">
            <a:extLst>
              <a:ext uri="{FF2B5EF4-FFF2-40B4-BE49-F238E27FC236}">
                <a16:creationId xmlns="" xmlns:a16="http://schemas.microsoft.com/office/drawing/2014/main" id="{2132F097-C1EC-4252-A180-7D81932FC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1380762" y="298940"/>
            <a:ext cx="593962" cy="26271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ành Bông Hoa Hồng trang trí góc - PNG">
            <a:extLst>
              <a:ext uri="{FF2B5EF4-FFF2-40B4-BE49-F238E27FC236}">
                <a16:creationId xmlns="" xmlns:a16="http://schemas.microsoft.com/office/drawing/2014/main" id="{F4E83F21-CC0D-4942-8DA3-60D265D408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9993836" y="4585945"/>
            <a:ext cx="1643149" cy="23186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 xmlns:a16="http://schemas.microsoft.com/office/drawing/2014/main" id="{6D4D34CB-63B9-4FF8-A97F-5E45FFBAEA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8636" y="1267705"/>
            <a:ext cx="1533816" cy="11842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 xmlns:a16="http://schemas.microsoft.com/office/drawing/2014/main" id="{50245E82-FA10-49BA-8888-3E421F2B446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0104" y="2609143"/>
            <a:ext cx="1532348" cy="12184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Không có mô tả ảnh.">
            <a:extLst>
              <a:ext uri="{FF2B5EF4-FFF2-40B4-BE49-F238E27FC236}">
                <a16:creationId xmlns="" xmlns:a16="http://schemas.microsoft.com/office/drawing/2014/main" id="{56646070-B073-4ABC-805D-ABEC0BBED8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69470" y="4191632"/>
            <a:ext cx="1468457" cy="12298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 xmlns:a16="http://schemas.microsoft.com/office/drawing/2014/main" id="{138DB22B-CB68-4596-91FC-E7F54C13E66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0103" y="4173455"/>
            <a:ext cx="1403559" cy="11811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 xmlns:a16="http://schemas.microsoft.com/office/drawing/2014/main" id="{FABB622A-DF35-4B40-A79B-DE51FC2E191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53037" y="4173455"/>
            <a:ext cx="1371997" cy="12480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13223" y="1631676"/>
            <a:ext cx="838691" cy="923330"/>
          </a:xfrm>
          <a:prstGeom prst="rect">
            <a:avLst/>
          </a:prstGeom>
          <a:noFill/>
        </p:spPr>
        <p:txBody>
          <a:bodyPr wrap="none" lIns="91440" tIns="45720" rIns="91440" bIns="45720">
            <a:spAutoFit/>
          </a:bodyPr>
          <a:lstStyle/>
          <a:p>
            <a:pPr algn="ctr"/>
            <a:r>
              <a:rPr lang="vi-VN"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1" name="Rectangle 30"/>
          <p:cNvSpPr/>
          <p:nvPr/>
        </p:nvSpPr>
        <p:spPr>
          <a:xfrm>
            <a:off x="1512713" y="3117092"/>
            <a:ext cx="838691" cy="923330"/>
          </a:xfrm>
          <a:prstGeom prst="rect">
            <a:avLst/>
          </a:prstGeom>
          <a:noFill/>
        </p:spPr>
        <p:txBody>
          <a:bodyPr wrap="none" lIns="91440" tIns="45720" rIns="91440" bIns="45720">
            <a:spAutoFit/>
          </a:bodyPr>
          <a:lstStyle/>
          <a:p>
            <a:pPr algn="ctr"/>
            <a:r>
              <a:rPr lang="vi-VN" sz="54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2.</a:t>
            </a:r>
            <a:endParaRPr lang="en-US" sz="54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endParaRPr>
          </a:p>
        </p:txBody>
      </p:sp>
      <p:sp>
        <p:nvSpPr>
          <p:cNvPr id="32" name="Rectangle 31"/>
          <p:cNvSpPr/>
          <p:nvPr/>
        </p:nvSpPr>
        <p:spPr>
          <a:xfrm>
            <a:off x="1512714" y="4431255"/>
            <a:ext cx="973276" cy="923330"/>
          </a:xfrm>
          <a:prstGeom prst="rect">
            <a:avLst/>
          </a:prstGeom>
          <a:noFill/>
        </p:spPr>
        <p:txBody>
          <a:bodyPr wrap="square" lIns="91440" tIns="45720" rIns="91440" bIns="45720">
            <a:spAutoFit/>
          </a:bodyPr>
          <a:lstStyle/>
          <a:p>
            <a:pPr algn="ctr"/>
            <a:r>
              <a:rPr lang="vi-VN" sz="5400" b="1" cap="none" spc="300" dirty="0" smtClean="0">
                <a:ln w="11430" cmpd="sng">
                  <a:solidFill>
                    <a:schemeClr val="accent1">
                      <a:tint val="10000"/>
                    </a:schemeClr>
                  </a:solidFill>
                  <a:prstDash val="solid"/>
                  <a:miter lim="800000"/>
                </a:ln>
                <a:solidFill>
                  <a:srgbClr val="FFC000"/>
                </a:solidFill>
                <a:effectLst>
                  <a:glow rad="45500">
                    <a:schemeClr val="accent1">
                      <a:satMod val="220000"/>
                      <a:alpha val="35000"/>
                    </a:schemeClr>
                  </a:glow>
                </a:effectLst>
              </a:rPr>
              <a:t>3.</a:t>
            </a:r>
            <a:endParaRPr lang="en-US" sz="5400" b="1" cap="none" spc="300" dirty="0">
              <a:ln w="11430" cmpd="sng">
                <a:solidFill>
                  <a:schemeClr val="accent1">
                    <a:tint val="10000"/>
                  </a:schemeClr>
                </a:solidFill>
                <a:prstDash val="solid"/>
                <a:miter lim="800000"/>
              </a:ln>
              <a:solidFill>
                <a:srgbClr val="FFC000"/>
              </a:solidFill>
              <a:effectLst>
                <a:glow rad="45500">
                  <a:schemeClr val="accent1">
                    <a:satMod val="220000"/>
                    <a:alpha val="35000"/>
                  </a:schemeClr>
                </a:glow>
              </a:effectLst>
            </a:endParaRPr>
          </a:p>
        </p:txBody>
      </p:sp>
      <p:pic>
        <p:nvPicPr>
          <p:cNvPr id="33" name="Picture 2">
            <a:extLst>
              <a:ext uri="{FF2B5EF4-FFF2-40B4-BE49-F238E27FC236}">
                <a16:creationId xmlns="" xmlns:a16="http://schemas.microsoft.com/office/drawing/2014/main" id="{50245E82-FA10-49BA-8888-3E421F2B446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16323" y="4203082"/>
            <a:ext cx="1547374" cy="12184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a:extLst>
              <a:ext uri="{FF2B5EF4-FFF2-40B4-BE49-F238E27FC236}">
                <a16:creationId xmlns="" xmlns:a16="http://schemas.microsoft.com/office/drawing/2014/main" id="{6D4D34CB-63B9-4FF8-A97F-5E45FFBAEAA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40625" y="4173456"/>
            <a:ext cx="1471567" cy="123097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Không có mô tả ảnh.">
            <a:extLst>
              <a:ext uri="{FF2B5EF4-FFF2-40B4-BE49-F238E27FC236}">
                <a16:creationId xmlns="" xmlns:a16="http://schemas.microsoft.com/office/drawing/2014/main" id="{56646070-B073-4ABC-805D-ABEC0BBED8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4420" y="2561441"/>
            <a:ext cx="1468457" cy="12298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32569" y="482875"/>
            <a:ext cx="9364939"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Trong bài thơ bé  chơi làm mấy nghề gì?</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475570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3"/>
                                        </p:tgtEl>
                                        <p:attrNameLst>
                                          <p:attrName>ppt_w</p:attrName>
                                        </p:attrNameLst>
                                      </p:cBhvr>
                                      <p:tavLst>
                                        <p:tav tm="0">
                                          <p:val>
                                            <p:strVal val="ppt_w"/>
                                          </p:val>
                                        </p:tav>
                                        <p:tav tm="100000">
                                          <p:val>
                                            <p:fltVal val="0"/>
                                          </p:val>
                                        </p:tav>
                                      </p:tavLst>
                                    </p:anim>
                                    <p:anim calcmode="lin" valueType="num">
                                      <p:cBhvr>
                                        <p:cTn id="7" dur="500"/>
                                        <p:tgtEl>
                                          <p:spTgt spid="13"/>
                                        </p:tgtEl>
                                        <p:attrNameLst>
                                          <p:attrName>ppt_h</p:attrName>
                                        </p:attrNameLst>
                                      </p:cBhvr>
                                      <p:tavLst>
                                        <p:tav tm="0">
                                          <p:val>
                                            <p:strVal val="ppt_h"/>
                                          </p:val>
                                        </p:tav>
                                        <p:tav tm="100000">
                                          <p:val>
                                            <p:fltVal val="0"/>
                                          </p:val>
                                        </p:tav>
                                      </p:tavLst>
                                    </p:anim>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500"/>
                                        <p:tgtEl>
                                          <p:spTgt spid="15"/>
                                        </p:tgtEl>
                                        <p:attrNameLst>
                                          <p:attrName>ppt_w</p:attrName>
                                        </p:attrNameLst>
                                      </p:cBhvr>
                                      <p:tavLst>
                                        <p:tav tm="0">
                                          <p:val>
                                            <p:strVal val="ppt_w"/>
                                          </p:val>
                                        </p:tav>
                                        <p:tav tm="100000">
                                          <p:val>
                                            <p:fltVal val="0"/>
                                          </p:val>
                                        </p:tav>
                                      </p:tavLst>
                                    </p:anim>
                                    <p:anim calcmode="lin" valueType="num">
                                      <p:cBhvr>
                                        <p:cTn id="17" dur="500"/>
                                        <p:tgtEl>
                                          <p:spTgt spid="15"/>
                                        </p:tgtEl>
                                        <p:attrNameLst>
                                          <p:attrName>ppt_h</p:attrName>
                                        </p:attrNameLst>
                                      </p:cBhvr>
                                      <p:tavLst>
                                        <p:tav tm="0">
                                          <p:val>
                                            <p:strVal val="ppt_h"/>
                                          </p:val>
                                        </p:tav>
                                        <p:tav tm="100000">
                                          <p:val>
                                            <p:fltVal val="0"/>
                                          </p:val>
                                        </p:tav>
                                      </p:tavLst>
                                    </p:anim>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par>
                                <p:cTn id="20" presetID="53" presetClass="exit" presetSubtype="32" fill="hold" grpId="0" nodeType="withEffect">
                                  <p:stCondLst>
                                    <p:cond delay="0"/>
                                  </p:stCondLst>
                                  <p:childTnLst>
                                    <p:anim calcmode="lin" valueType="num">
                                      <p:cBhvr>
                                        <p:cTn id="21" dur="500"/>
                                        <p:tgtEl>
                                          <p:spTgt spid="31"/>
                                        </p:tgtEl>
                                        <p:attrNameLst>
                                          <p:attrName>ppt_w</p:attrName>
                                        </p:attrNameLst>
                                      </p:cBhvr>
                                      <p:tavLst>
                                        <p:tav tm="0">
                                          <p:val>
                                            <p:strVal val="ppt_w"/>
                                          </p:val>
                                        </p:tav>
                                        <p:tav tm="100000">
                                          <p:val>
                                            <p:fltVal val="0"/>
                                          </p:val>
                                        </p:tav>
                                      </p:tavLst>
                                    </p:anim>
                                    <p:anim calcmode="lin" valueType="num">
                                      <p:cBhvr>
                                        <p:cTn id="22" dur="500"/>
                                        <p:tgtEl>
                                          <p:spTgt spid="31"/>
                                        </p:tgtEl>
                                        <p:attrNameLst>
                                          <p:attrName>ppt_h</p:attrName>
                                        </p:attrNameLst>
                                      </p:cBhvr>
                                      <p:tavLst>
                                        <p:tav tm="0">
                                          <p:val>
                                            <p:strVal val="ppt_h"/>
                                          </p:val>
                                        </p:tav>
                                        <p:tav tm="100000">
                                          <p:val>
                                            <p:fltVal val="0"/>
                                          </p:val>
                                        </p:tav>
                                      </p:tavLst>
                                    </p:anim>
                                    <p:animEffect transition="out" filter="fade">
                                      <p:cBhvr>
                                        <p:cTn id="23" dur="500"/>
                                        <p:tgtEl>
                                          <p:spTgt spid="31"/>
                                        </p:tgtEl>
                                      </p:cBhvr>
                                    </p:animEffect>
                                    <p:set>
                                      <p:cBhvr>
                                        <p:cTn id="24" dur="1" fill="hold">
                                          <p:stCondLst>
                                            <p:cond delay="499"/>
                                          </p:stCondLst>
                                        </p:cTn>
                                        <p:tgtEl>
                                          <p:spTgt spid="31"/>
                                        </p:tgtEl>
                                        <p:attrNameLst>
                                          <p:attrName>style.visibility</p:attrName>
                                        </p:attrNameLst>
                                      </p:cBhvr>
                                      <p:to>
                                        <p:strVal val="hidden"/>
                                      </p:to>
                                    </p:set>
                                  </p:childTnLst>
                                </p:cTn>
                              </p:par>
                              <p:par>
                                <p:cTn id="25" presetID="53" presetClass="exit" presetSubtype="32" fill="hold" nodeType="withEffect">
                                  <p:stCondLst>
                                    <p:cond delay="0"/>
                                  </p:stCondLst>
                                  <p:childTnLst>
                                    <p:anim calcmode="lin" valueType="num">
                                      <p:cBhvr>
                                        <p:cTn id="26" dur="500"/>
                                        <p:tgtEl>
                                          <p:spTgt spid="35"/>
                                        </p:tgtEl>
                                        <p:attrNameLst>
                                          <p:attrName>ppt_w</p:attrName>
                                        </p:attrNameLst>
                                      </p:cBhvr>
                                      <p:tavLst>
                                        <p:tav tm="0">
                                          <p:val>
                                            <p:strVal val="ppt_w"/>
                                          </p:val>
                                        </p:tav>
                                        <p:tav tm="100000">
                                          <p:val>
                                            <p:fltVal val="0"/>
                                          </p:val>
                                        </p:tav>
                                      </p:tavLst>
                                    </p:anim>
                                    <p:anim calcmode="lin" valueType="num">
                                      <p:cBhvr>
                                        <p:cTn id="27" dur="500"/>
                                        <p:tgtEl>
                                          <p:spTgt spid="35"/>
                                        </p:tgtEl>
                                        <p:attrNameLst>
                                          <p:attrName>ppt_h</p:attrName>
                                        </p:attrNameLst>
                                      </p:cBhvr>
                                      <p:tavLst>
                                        <p:tav tm="0">
                                          <p:val>
                                            <p:strVal val="ppt_h"/>
                                          </p:val>
                                        </p:tav>
                                        <p:tav tm="100000">
                                          <p:val>
                                            <p:fltVal val="0"/>
                                          </p:val>
                                        </p:tav>
                                      </p:tavLst>
                                    </p:anim>
                                    <p:animEffect transition="out" filter="fade">
                                      <p:cBhvr>
                                        <p:cTn id="28" dur="500"/>
                                        <p:tgtEl>
                                          <p:spTgt spid="35"/>
                                        </p:tgtEl>
                                      </p:cBhvr>
                                    </p:animEffect>
                                    <p:set>
                                      <p:cBhvr>
                                        <p:cTn id="29" dur="1" fill="hold">
                                          <p:stCondLst>
                                            <p:cond delay="499"/>
                                          </p:stCondLst>
                                        </p:cTn>
                                        <p:tgtEl>
                                          <p:spTgt spid="3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4" presetClass="path" presetSubtype="0" accel="50000" decel="50000" fill="hold" nodeType="clickEffect">
                                  <p:stCondLst>
                                    <p:cond delay="0"/>
                                  </p:stCondLst>
                                  <p:childTnLst>
                                    <p:animMotion origin="layout" path="M 0 0 L 0 -0.25 E" pathEditMode="relative" ptsTypes="">
                                      <p:cBhvr>
                                        <p:cTn id="33" dur="2000" fill="hold"/>
                                        <p:tgtEl>
                                          <p:spTgt spid="18"/>
                                        </p:tgtEl>
                                        <p:attrNameLst>
                                          <p:attrName>ppt_x</p:attrName>
                                          <p:attrName>ppt_y</p:attrName>
                                        </p:attrNameLst>
                                      </p:cBhvr>
                                    </p:animMotion>
                                  </p:childTnLst>
                                </p:cTn>
                              </p:par>
                              <p:par>
                                <p:cTn id="34" presetID="64" presetClass="path" presetSubtype="0" accel="50000" decel="50000" fill="hold" grpId="0" nodeType="withEffect">
                                  <p:stCondLst>
                                    <p:cond delay="0"/>
                                  </p:stCondLst>
                                  <p:childTnLst>
                                    <p:animMotion origin="layout" path="M 0 0 L 0 -0.25 E" pathEditMode="relative" ptsTypes="">
                                      <p:cBhvr>
                                        <p:cTn id="35" dur="2000" fill="hold"/>
                                        <p:tgtEl>
                                          <p:spTgt spid="32"/>
                                        </p:tgtEl>
                                        <p:attrNameLst>
                                          <p:attrName>ppt_x</p:attrName>
                                          <p:attrName>ppt_y</p:attrName>
                                        </p:attrNameLst>
                                      </p:cBhvr>
                                    </p:animMotion>
                                  </p:childTnLst>
                                </p:cTn>
                              </p:par>
                              <p:par>
                                <p:cTn id="36" presetID="64" presetClass="path" presetSubtype="0" accel="50000" decel="50000" fill="hold" nodeType="withEffect">
                                  <p:stCondLst>
                                    <p:cond delay="0"/>
                                  </p:stCondLst>
                                  <p:childTnLst>
                                    <p:animMotion origin="layout" path="M 0 0 L 0 -0.25 E" pathEditMode="relative" ptsTypes="">
                                      <p:cBhvr>
                                        <p:cTn id="37" dur="2000" fill="hold"/>
                                        <p:tgtEl>
                                          <p:spTgt spid="24"/>
                                        </p:tgtEl>
                                        <p:attrNameLst>
                                          <p:attrName>ppt_x</p:attrName>
                                          <p:attrName>ppt_y</p:attrName>
                                        </p:attrNameLst>
                                      </p:cBhvr>
                                    </p:animMotion>
                                  </p:childTnLst>
                                </p:cTn>
                              </p:par>
                              <p:par>
                                <p:cTn id="38" presetID="64" presetClass="path" presetSubtype="0" accel="50000" decel="50000" fill="hold" nodeType="withEffect">
                                  <p:stCondLst>
                                    <p:cond delay="0"/>
                                  </p:stCondLst>
                                  <p:childTnLst>
                                    <p:animMotion origin="layout" path="M 0 0 L 0 -0.25 E" pathEditMode="relative" ptsTypes="">
                                      <p:cBhvr>
                                        <p:cTn id="39" dur="2000" fill="hold"/>
                                        <p:tgtEl>
                                          <p:spTgt spid="17"/>
                                        </p:tgtEl>
                                        <p:attrNameLst>
                                          <p:attrName>ppt_x</p:attrName>
                                          <p:attrName>ppt_y</p:attrName>
                                        </p:attrNameLst>
                                      </p:cBhvr>
                                    </p:animMotion>
                                  </p:childTnLst>
                                </p:cTn>
                              </p:par>
                              <p:par>
                                <p:cTn id="40" presetID="64" presetClass="path" presetSubtype="0" accel="50000" decel="50000" fill="hold" nodeType="withEffect">
                                  <p:stCondLst>
                                    <p:cond delay="0"/>
                                  </p:stCondLst>
                                  <p:childTnLst>
                                    <p:animMotion origin="layout" path="M 0 0 L 0 -0.25 E" pathEditMode="relative" ptsTypes="">
                                      <p:cBhvr>
                                        <p:cTn id="41" dur="2000" fill="hold"/>
                                        <p:tgtEl>
                                          <p:spTgt spid="33"/>
                                        </p:tgtEl>
                                        <p:attrNameLst>
                                          <p:attrName>ppt_x</p:attrName>
                                          <p:attrName>ppt_y</p:attrName>
                                        </p:attrNameLst>
                                      </p:cBhvr>
                                    </p:animMotion>
                                  </p:childTnLst>
                                </p:cTn>
                              </p:par>
                              <p:par>
                                <p:cTn id="42" presetID="64" presetClass="path" presetSubtype="0" accel="50000" decel="50000" fill="hold" nodeType="withEffect">
                                  <p:stCondLst>
                                    <p:cond delay="0"/>
                                  </p:stCondLst>
                                  <p:childTnLst>
                                    <p:animMotion origin="layout" path="M 0 0 L 0 -0.25 E" pathEditMode="relative" ptsTypes="">
                                      <p:cBhvr>
                                        <p:cTn id="43" dur="2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solidFill>
                  <a:srgbClr val="FF0000"/>
                </a:solidFill>
                <a:highlight>
                  <a:srgbClr val="0000FF"/>
                </a:highlight>
              </a:rPr>
              <a:t>Trường mầm non Hoa Hướng Dương - Giáo viên: Nguyễn Thị </a:t>
            </a:r>
            <a:r>
              <a:rPr lang="vi-VN" b="1" dirty="0">
                <a:ln w="12700" cmpd="sng">
                  <a:solidFill>
                    <a:schemeClr val="accent4"/>
                  </a:solidFill>
                  <a:prstDash val="solid"/>
                </a:ln>
                <a:solidFill>
                  <a:srgbClr val="FF0000"/>
                </a:solidFill>
                <a:highlight>
                  <a:srgbClr val="0000FF"/>
                </a:highlight>
              </a:rPr>
              <a:t>Thu Ngà</a:t>
            </a:r>
            <a:endParaRPr lang="en-US" b="1" dirty="0">
              <a:ln w="12700" cmpd="sng">
                <a:solidFill>
                  <a:schemeClr val="accent4"/>
                </a:solidFill>
                <a:prstDash val="solid"/>
              </a:ln>
              <a:solidFill>
                <a:srgbClr val="FF0000"/>
              </a:solidFill>
              <a:highlight>
                <a:srgbClr val="0000FF"/>
              </a:highlight>
            </a:endParaRPr>
          </a:p>
        </p:txBody>
      </p:sp>
      <p:sp>
        <p:nvSpPr>
          <p:cNvPr id="5" name="Cloud Callout 4"/>
          <p:cNvSpPr/>
          <p:nvPr/>
        </p:nvSpPr>
        <p:spPr>
          <a:xfrm>
            <a:off x="3168203" y="399245"/>
            <a:ext cx="7791718" cy="2150772"/>
          </a:xfrm>
          <a:prstGeom prst="cloud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 name="Rectangle 3"/>
          <p:cNvSpPr/>
          <p:nvPr/>
        </p:nvSpPr>
        <p:spPr>
          <a:xfrm>
            <a:off x="4041820" y="840975"/>
            <a:ext cx="6096000" cy="1200329"/>
          </a:xfrm>
          <a:prstGeom prst="rect">
            <a:avLst/>
          </a:prstGeom>
        </p:spPr>
        <p:txBody>
          <a:bodyPr>
            <a:spAutoFit/>
          </a:bodyPr>
          <a:lstStyle/>
          <a:p>
            <a:r>
              <a:rPr lang="vi-VN" dirty="0"/>
              <a:t>“Các con giờ cũng đã lớn cả rồi, không còn bé bỏng như ngày xưa nữa. Giờ cũng là lúc ta cho các con ra đi và các con phải tự xây cho mỗi đứa một căn nhà. Nhưng các con phải cẩn thận, đừng để gặp chó sói mà nó bắt ăn thịt”.</a:t>
            </a:r>
            <a:endParaRPr lang="en-US" dirty="0"/>
          </a:p>
        </p:txBody>
      </p:sp>
    </p:spTree>
    <p:extLst>
      <p:ext uri="{BB962C8B-B14F-4D97-AF65-F5344CB8AC3E}">
        <p14:creationId xmlns:p14="http://schemas.microsoft.com/office/powerpoint/2010/main" val="28934978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solidFill>
                  <a:srgbClr val="FF0000"/>
                </a:solidFill>
                <a:highlight>
                  <a:srgbClr val="0000FF"/>
                </a:highlight>
              </a:rPr>
              <a:t>Trường mầm non Hoa Hướng Dương - Giáo viên: Nguyễn Thị </a:t>
            </a:r>
            <a:r>
              <a:rPr lang="vi-VN" b="1" dirty="0">
                <a:ln w="12700" cmpd="sng">
                  <a:solidFill>
                    <a:schemeClr val="accent4"/>
                  </a:solidFill>
                  <a:prstDash val="solid"/>
                </a:ln>
                <a:solidFill>
                  <a:srgbClr val="FF0000"/>
                </a:solidFill>
                <a:highlight>
                  <a:srgbClr val="0000FF"/>
                </a:highlight>
              </a:rPr>
              <a:t>Thu Ngà</a:t>
            </a:r>
            <a:endParaRPr lang="en-US" b="1" dirty="0">
              <a:ln w="12700" cmpd="sng">
                <a:solidFill>
                  <a:schemeClr val="accent4"/>
                </a:solidFill>
                <a:prstDash val="solid"/>
              </a:ln>
              <a:solidFill>
                <a:srgbClr val="FF0000"/>
              </a:solidFill>
              <a:highlight>
                <a:srgbClr val="0000FF"/>
              </a:highlight>
            </a:endParaRPr>
          </a:p>
        </p:txBody>
      </p:sp>
      <p:sp>
        <p:nvSpPr>
          <p:cNvPr id="13" name="Rounded Rectangle 12"/>
          <p:cNvSpPr/>
          <p:nvPr/>
        </p:nvSpPr>
        <p:spPr>
          <a:xfrm>
            <a:off x="196272" y="228600"/>
            <a:ext cx="11799455" cy="160985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Rectangle 1"/>
          <p:cNvSpPr/>
          <p:nvPr/>
        </p:nvSpPr>
        <p:spPr>
          <a:xfrm>
            <a:off x="798490" y="571864"/>
            <a:ext cx="11088710" cy="646331"/>
          </a:xfrm>
          <a:prstGeom prst="rect">
            <a:avLst/>
          </a:prstGeom>
        </p:spPr>
        <p:txBody>
          <a:bodyPr wrap="square">
            <a:spAutoFit/>
          </a:bodyPr>
          <a:lstStyle/>
          <a:p>
            <a:r>
              <a:rPr lang="vi-VN" dirty="0">
                <a:solidFill>
                  <a:srgbClr val="555555"/>
                </a:solidFill>
                <a:latin typeface="Helvetica"/>
              </a:rPr>
              <a:t>Ba chú heo con bắt đầu lên đường, các chú tự bảo với nhau rằng: “Ba </a:t>
            </a:r>
            <a:r>
              <a:rPr lang="vi-VN" dirty="0">
                <a:solidFill>
                  <a:srgbClr val="808080"/>
                </a:solidFill>
                <a:latin typeface="Helvetica"/>
                <a:hlinkClick r:id="rId2"/>
              </a:rPr>
              <a:t>anh em</a:t>
            </a:r>
            <a:r>
              <a:rPr lang="vi-VN" dirty="0">
                <a:solidFill>
                  <a:srgbClr val="555555"/>
                </a:solidFill>
                <a:latin typeface="Helvetica"/>
              </a:rPr>
              <a:t> chúng ta phải cẩn thận, đừng để chó Sói bắt ăn thịt nhé”.</a:t>
            </a:r>
            <a:endParaRPr lang="en-US" dirty="0"/>
          </a:p>
        </p:txBody>
      </p:sp>
    </p:spTree>
    <p:extLst>
      <p:ext uri="{BB962C8B-B14F-4D97-AF65-F5344CB8AC3E}">
        <p14:creationId xmlns:p14="http://schemas.microsoft.com/office/powerpoint/2010/main" val="42725626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solidFill>
                  <a:srgbClr val="FF0000"/>
                </a:solidFill>
                <a:highlight>
                  <a:srgbClr val="0000FF"/>
                </a:highlight>
              </a:rPr>
              <a:t>Trường mầm non Hoa Hướng Dương - Giáo viên: Nguyễn Thị </a:t>
            </a:r>
            <a:r>
              <a:rPr lang="vi-VN" b="1" dirty="0">
                <a:ln w="12700" cmpd="sng">
                  <a:solidFill>
                    <a:schemeClr val="accent4"/>
                  </a:solidFill>
                  <a:prstDash val="solid"/>
                </a:ln>
                <a:solidFill>
                  <a:srgbClr val="FF0000"/>
                </a:solidFill>
                <a:highlight>
                  <a:srgbClr val="0000FF"/>
                </a:highlight>
              </a:rPr>
              <a:t>Thu Ngà</a:t>
            </a:r>
            <a:endParaRPr lang="en-US" b="1" dirty="0">
              <a:ln w="12700" cmpd="sng">
                <a:solidFill>
                  <a:schemeClr val="accent4"/>
                </a:solidFill>
                <a:prstDash val="solid"/>
              </a:ln>
              <a:solidFill>
                <a:srgbClr val="FF0000"/>
              </a:solidFill>
              <a:highlight>
                <a:srgbClr val="0000FF"/>
              </a:highlight>
            </a:endParaRPr>
          </a:p>
        </p:txBody>
      </p:sp>
      <p:sp>
        <p:nvSpPr>
          <p:cNvPr id="3" name="Rectangle 2"/>
          <p:cNvSpPr/>
          <p:nvPr/>
        </p:nvSpPr>
        <p:spPr>
          <a:xfrm>
            <a:off x="3048000" y="745626"/>
            <a:ext cx="6096000" cy="1477328"/>
          </a:xfrm>
          <a:prstGeom prst="rect">
            <a:avLst/>
          </a:prstGeom>
        </p:spPr>
        <p:txBody>
          <a:bodyPr>
            <a:spAutoFit/>
          </a:bodyPr>
          <a:lstStyle/>
          <a:p>
            <a:r>
              <a:rPr lang="vi-VN" dirty="0"/>
              <a:t>Đi được một đoạn đường thì 3 chú heo gặp một bác nông dân đang vác trên mình một bó rơm to. Ba chú heo đứng lại chào bác nông dân, Chú heo cả nói với bác: “Bác nông dân ơi, bác cho cháu bó rơm này nhé, cháu sẽ tự làm cho mình một ngôi nhà bằng rơm”.</a:t>
            </a:r>
            <a:endParaRPr lang="en-US" dirty="0"/>
          </a:p>
        </p:txBody>
      </p:sp>
    </p:spTree>
    <p:extLst>
      <p:ext uri="{BB962C8B-B14F-4D97-AF65-F5344CB8AC3E}">
        <p14:creationId xmlns:p14="http://schemas.microsoft.com/office/powerpoint/2010/main" val="12057304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chemeClr val="accent4"/>
                  </a:solidFill>
                  <a:prstDash val="solid"/>
                </a:ln>
                <a:solidFill>
                  <a:srgbClr val="FF0000"/>
                </a:solidFill>
                <a:highlight>
                  <a:srgbClr val="0000FF"/>
                </a:highlight>
              </a:rPr>
              <a:t>Trường mầm non Hoa Hướng Dương - Giáo viên: Nguyễn Thị </a:t>
            </a:r>
            <a:r>
              <a:rPr lang="vi-VN" b="1" dirty="0">
                <a:ln w="12700" cmpd="sng">
                  <a:solidFill>
                    <a:schemeClr val="accent4"/>
                  </a:solidFill>
                  <a:prstDash val="solid"/>
                </a:ln>
                <a:solidFill>
                  <a:srgbClr val="FF0000"/>
                </a:solidFill>
                <a:highlight>
                  <a:srgbClr val="0000FF"/>
                </a:highlight>
              </a:rPr>
              <a:t>Thu Ngà</a:t>
            </a:r>
            <a:endParaRPr lang="en-US" b="1" dirty="0">
              <a:ln w="12700" cmpd="sng">
                <a:solidFill>
                  <a:schemeClr val="accent4"/>
                </a:solidFill>
                <a:prstDash val="solid"/>
              </a:ln>
              <a:solidFill>
                <a:srgbClr val="FF0000"/>
              </a:solidFill>
              <a:highlight>
                <a:srgbClr val="0000FF"/>
              </a:highlight>
            </a:endParaRPr>
          </a:p>
        </p:txBody>
      </p:sp>
      <p:sp>
        <p:nvSpPr>
          <p:cNvPr id="4" name="Rectangle 3"/>
          <p:cNvSpPr/>
          <p:nvPr/>
        </p:nvSpPr>
        <p:spPr>
          <a:xfrm>
            <a:off x="3048000" y="2828836"/>
            <a:ext cx="6096000" cy="1200329"/>
          </a:xfrm>
          <a:prstGeom prst="rect">
            <a:avLst/>
          </a:prstGeom>
        </p:spPr>
        <p:txBody>
          <a:bodyPr>
            <a:spAutoFit/>
          </a:bodyPr>
          <a:lstStyle/>
          <a:p>
            <a:r>
              <a:rPr lang="vi-VN" dirty="0"/>
              <a:t>Chú heo cả vui mừng lấy số rơm mà bác nông dân cho và dựng một ngôi nhà bằng rơm. Dựng xong chú nói: “Giờ ta đã có một ngôi nhà bằng rơm để ở, chó sói không bao giờ bắt được ta để ăn thịt nữa”</a:t>
            </a:r>
            <a:endParaRPr lang="en-US" dirty="0"/>
          </a:p>
        </p:txBody>
      </p:sp>
    </p:spTree>
    <p:extLst>
      <p:ext uri="{BB962C8B-B14F-4D97-AF65-F5344CB8AC3E}">
        <p14:creationId xmlns:p14="http://schemas.microsoft.com/office/powerpoint/2010/main" val="22387262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 xmlns:a16="http://schemas.microsoft.com/office/drawing/2014/main" id="{90F1C63F-0AA8-48FE-8301-128342383D8E}"/>
              </a:ext>
            </a:extLst>
          </p:cNvPr>
          <p:cNvSpPr>
            <a:spLocks noChangeArrowheads="1"/>
          </p:cNvSpPr>
          <p:nvPr/>
        </p:nvSpPr>
        <p:spPr bwMode="auto">
          <a:xfrm>
            <a:off x="0" y="0"/>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0" name="Rectangle 3">
            <a:extLst>
              <a:ext uri="{FF2B5EF4-FFF2-40B4-BE49-F238E27FC236}">
                <a16:creationId xmlns="" xmlns:a16="http://schemas.microsoft.com/office/drawing/2014/main" id="{5B163977-966B-4CC8-87CF-C4D0BC7295D6}"/>
              </a:ext>
            </a:extLst>
          </p:cNvPr>
          <p:cNvSpPr>
            <a:spLocks noChangeArrowheads="1"/>
          </p:cNvSpPr>
          <p:nvPr/>
        </p:nvSpPr>
        <p:spPr bwMode="auto">
          <a:xfrm>
            <a:off x="0" y="6580909"/>
            <a:ext cx="12192000" cy="2286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1" name="Rectangle 6">
            <a:extLst>
              <a:ext uri="{FF2B5EF4-FFF2-40B4-BE49-F238E27FC236}">
                <a16:creationId xmlns="" xmlns:a16="http://schemas.microsoft.com/office/drawing/2014/main" id="{5208BC1A-BEFD-4DC0-986B-778298FA6849}"/>
              </a:ext>
            </a:extLst>
          </p:cNvPr>
          <p:cNvSpPr>
            <a:spLocks noChangeArrowheads="1"/>
          </p:cNvSpPr>
          <p:nvPr/>
        </p:nvSpPr>
        <p:spPr bwMode="auto">
          <a:xfrm>
            <a:off x="11988800" y="0"/>
            <a:ext cx="203200" cy="6858000"/>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12" name="Rectangle 6">
            <a:extLst>
              <a:ext uri="{FF2B5EF4-FFF2-40B4-BE49-F238E27FC236}">
                <a16:creationId xmlns="" xmlns:a16="http://schemas.microsoft.com/office/drawing/2014/main" id="{E09CEE27-B90B-46C7-9215-04364713D969}"/>
              </a:ext>
            </a:extLst>
          </p:cNvPr>
          <p:cNvSpPr>
            <a:spLocks noChangeArrowheads="1"/>
          </p:cNvSpPr>
          <p:nvPr/>
        </p:nvSpPr>
        <p:spPr bwMode="auto">
          <a:xfrm>
            <a:off x="-13855" y="0"/>
            <a:ext cx="203200" cy="6816434"/>
          </a:xfrm>
          <a:prstGeom prst="rect">
            <a:avLst/>
          </a:prstGeom>
          <a:solidFill>
            <a:srgbClr val="18E109"/>
          </a:solidFill>
          <a:ln w="9525">
            <a:solidFill>
              <a:schemeClr val="tx1"/>
            </a:solidFill>
            <a:miter lim="800000"/>
            <a:headEnd/>
            <a:tailEnd/>
          </a:ln>
        </p:spPr>
        <p:txBody>
          <a:bodyPr wrap="none" anchor="ctr"/>
          <a:lstStyle/>
          <a:p>
            <a:endParaRPr lang="en-US">
              <a:solidFill>
                <a:prstClr val="black"/>
              </a:solidFill>
            </a:endParaRPr>
          </a:p>
        </p:txBody>
      </p:sp>
      <p:sp>
        <p:nvSpPr>
          <p:cNvPr id="30" name="TextBox 29">
            <a:extLst>
              <a:ext uri="{FF2B5EF4-FFF2-40B4-BE49-F238E27FC236}">
                <a16:creationId xmlns="" xmlns:a16="http://schemas.microsoft.com/office/drawing/2014/main" id="{3DA3FB82-C945-47CE-8033-6AF2B3BF70FB}"/>
              </a:ext>
            </a:extLst>
          </p:cNvPr>
          <p:cNvSpPr txBox="1"/>
          <p:nvPr/>
        </p:nvSpPr>
        <p:spPr>
          <a:xfrm>
            <a:off x="1607196" y="6281773"/>
            <a:ext cx="8971706"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1600" b="1" dirty="0">
                <a:ln w="12700" cmpd="sng">
                  <a:solidFill>
                    <a:srgbClr val="FFC000"/>
                  </a:solidFill>
                  <a:prstDash val="solid"/>
                </a:ln>
                <a:solidFill>
                  <a:srgbClr val="FF0000"/>
                </a:solidFill>
                <a:highlight>
                  <a:srgbClr val="0000FF"/>
                </a:highlight>
              </a:rPr>
              <a:t>Trường mầm non Hoa Hướng Dương - Giáo viên: Nguyễn Thị </a:t>
            </a:r>
            <a:r>
              <a:rPr lang="vi-VN" b="1" dirty="0">
                <a:ln w="12700" cmpd="sng">
                  <a:solidFill>
                    <a:srgbClr val="FFC000"/>
                  </a:solidFill>
                  <a:prstDash val="solid"/>
                </a:ln>
                <a:solidFill>
                  <a:srgbClr val="FF0000"/>
                </a:solidFill>
                <a:highlight>
                  <a:srgbClr val="0000FF"/>
                </a:highlight>
              </a:rPr>
              <a:t>Thu Ngà</a:t>
            </a:r>
            <a:endParaRPr lang="en-US" b="1" dirty="0">
              <a:ln w="12700" cmpd="sng">
                <a:solidFill>
                  <a:srgbClr val="FFC000"/>
                </a:solidFill>
                <a:prstDash val="solid"/>
              </a:ln>
              <a:solidFill>
                <a:srgbClr val="FF0000"/>
              </a:solidFill>
              <a:highlight>
                <a:srgbClr val="0000FF"/>
              </a:highlight>
            </a:endParaRPr>
          </a:p>
        </p:txBody>
      </p:sp>
      <p:sp>
        <p:nvSpPr>
          <p:cNvPr id="3" name="Rectangle 2"/>
          <p:cNvSpPr/>
          <p:nvPr/>
        </p:nvSpPr>
        <p:spPr>
          <a:xfrm>
            <a:off x="5101176" y="3244334"/>
            <a:ext cx="1989647" cy="369332"/>
          </a:xfrm>
          <a:prstGeom prst="rect">
            <a:avLst/>
          </a:prstGeom>
        </p:spPr>
        <p:txBody>
          <a:bodyPr wrap="none">
            <a:spAutoFit/>
          </a:bodyPr>
          <a:lstStyle/>
          <a:p>
            <a:r>
              <a:rPr lang="en-US" dirty="0" err="1">
                <a:hlinkClick r:id="rId2"/>
              </a:rPr>
              <a:t>Chú</a:t>
            </a:r>
            <a:r>
              <a:rPr lang="en-US" dirty="0">
                <a:hlinkClick r:id="rId2"/>
              </a:rPr>
              <a:t> </a:t>
            </a:r>
            <a:r>
              <a:rPr lang="en-US" dirty="0" err="1">
                <a:hlinkClick r:id="rId2"/>
              </a:rPr>
              <a:t>heo</a:t>
            </a:r>
            <a:r>
              <a:rPr lang="en-US" dirty="0"/>
              <a:t> </a:t>
            </a:r>
            <a:r>
              <a:rPr lang="en-US" dirty="0" err="1"/>
              <a:t>thứ</a:t>
            </a:r>
            <a:r>
              <a:rPr lang="en-US" dirty="0"/>
              <a:t> 2 </a:t>
            </a:r>
            <a:r>
              <a:rPr lang="en-US" dirty="0" err="1"/>
              <a:t>nói</a:t>
            </a:r>
            <a:r>
              <a:rPr lang="en-US" dirty="0"/>
              <a:t>: </a:t>
            </a:r>
            <a:endParaRPr lang="en-US" dirty="0"/>
          </a:p>
        </p:txBody>
      </p:sp>
      <p:sp>
        <p:nvSpPr>
          <p:cNvPr id="4" name="Rectangle 3"/>
          <p:cNvSpPr/>
          <p:nvPr/>
        </p:nvSpPr>
        <p:spPr>
          <a:xfrm>
            <a:off x="3292699" y="1392945"/>
            <a:ext cx="6096000" cy="646331"/>
          </a:xfrm>
          <a:prstGeom prst="rect">
            <a:avLst/>
          </a:prstGeom>
        </p:spPr>
        <p:txBody>
          <a:bodyPr>
            <a:spAutoFit/>
          </a:bodyPr>
          <a:lstStyle/>
          <a:p>
            <a:r>
              <a:rPr lang="vi-VN" dirty="0"/>
              <a:t>“Em sẽ tự mình làm một ngôi nhà chắc chắn hơn ngôi nhà bằng rơm của anh”</a:t>
            </a:r>
            <a:endParaRPr lang="en-US" dirty="0"/>
          </a:p>
        </p:txBody>
      </p:sp>
    </p:spTree>
    <p:extLst>
      <p:ext uri="{BB962C8B-B14F-4D97-AF65-F5344CB8AC3E}">
        <p14:creationId xmlns:p14="http://schemas.microsoft.com/office/powerpoint/2010/main" val="11963276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TotalTime>
  <Words>1682</Words>
  <Application>Microsoft Office PowerPoint</Application>
  <PresentationFormat>Custom</PresentationFormat>
  <Paragraphs>159</Paragraphs>
  <Slides>48</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120</cp:revision>
  <dcterms:created xsi:type="dcterms:W3CDTF">2021-11-13T08:54:44Z</dcterms:created>
  <dcterms:modified xsi:type="dcterms:W3CDTF">2021-11-21T11:35:09Z</dcterms:modified>
</cp:coreProperties>
</file>