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 id="2147483711" r:id="rId5"/>
    <p:sldMasterId id="2147483728" r:id="rId6"/>
    <p:sldMasterId id="2147483745" r:id="rId7"/>
    <p:sldMasterId id="2147483762" r:id="rId8"/>
    <p:sldMasterId id="2147483779" r:id="rId9"/>
    <p:sldMasterId id="2147483796" r:id="rId10"/>
    <p:sldMasterId id="2147483813" r:id="rId11"/>
    <p:sldMasterId id="2147483830" r:id="rId12"/>
  </p:sldMasterIdLst>
  <p:sldIdLst>
    <p:sldId id="257" r:id="rId13"/>
    <p:sldId id="260" r:id="rId14"/>
    <p:sldId id="259" r:id="rId15"/>
    <p:sldId id="261" r:id="rId16"/>
    <p:sldId id="262" r:id="rId17"/>
    <p:sldId id="263" r:id="rId18"/>
    <p:sldId id="264" r:id="rId19"/>
    <p:sldId id="265" r:id="rId20"/>
    <p:sldId id="266" r:id="rId21"/>
    <p:sldId id="267" r:id="rId22"/>
    <p:sldId id="268" r:id="rId23"/>
    <p:sldId id="26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6" d="100"/>
          <a:sy n="86" d="100"/>
        </p:scale>
        <p:origin x="-1277" y="2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21789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726208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73944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97442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060942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1180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01728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38292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0814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0" y="60969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46"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2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1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169202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0546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66"/>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19290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86736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070671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47"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47" y="273732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26" y="273732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576101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112083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41874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0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42930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48221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80916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310071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9601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2"/>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52204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46404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98921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69431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93" y="60967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9"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2052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9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501414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23163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813735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999433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9" y="273730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18" y="273730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849941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0044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999209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91285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8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03240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413924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944893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328742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711483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2922213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6132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77827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85" y="60966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8147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221863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7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83755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1530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161916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035809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0" y="273728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09" y="273728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617931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44469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94635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6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8018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29327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93228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33893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7952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86375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61609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201864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66416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4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2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383906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5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538031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07802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8827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085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3"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3" y="2737374"/>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2" y="2737374"/>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961146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2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20" y="273726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99" y="273726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43013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0219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2953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4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264805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64172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58260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5493110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611095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6248066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05710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06274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10329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66" y="60962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1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8217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629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335164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75672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77265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627778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463174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08715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1914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617085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11904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78790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6881548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30365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606638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28163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32685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75309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3"/>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2722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76315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6435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7121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60795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01473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18858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309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059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9" y="609728"/>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5"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643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50778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744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63E34-419F-41F2-8F7D-CCF0E6F531B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26200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32566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00978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2"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2" y="273737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1" y="273737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13839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5158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0143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96024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1949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80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945199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38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63E34-419F-41F2-8F7D-CCF0E6F531BC}"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135048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388754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55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7236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8" y="60972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4"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02338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5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64888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9923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27026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007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9" y="273736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8" y="273736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7052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709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63E34-419F-41F2-8F7D-CCF0E6F531BC}"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133364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519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4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09140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9347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80650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09401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7371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118281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83570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642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5" y="60972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0664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63E34-419F-41F2-8F7D-CCF0E6F531BC}"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47316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4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08326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7145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5664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4314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5"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5" y="273735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4" y="273735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19354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0850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46724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3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83131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28607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2345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63E34-419F-41F2-8F7D-CCF0E6F531BC}"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082312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11234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4211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720174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9364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4080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1" y="60971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7"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5350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3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592751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51042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8442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4201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3626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0" y="273734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9" y="273734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48791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09495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3477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2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60216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4100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5560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043860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767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524857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7381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4235931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459252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6" y="60970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68753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2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3483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67704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6889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79639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54"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54" y="273733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3" y="273733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282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94483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82943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1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6576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12.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63E34-419F-41F2-8F7D-CCF0E6F531BC}" type="datetimeFigureOut">
              <a:rPr lang="en-US" smtClean="0"/>
              <a:t>4/21/2025</a:t>
            </a:fld>
            <a:endParaRPr lang="en-US"/>
          </a:p>
        </p:txBody>
      </p:sp>
      <p:sp>
        <p:nvSpPr>
          <p:cNvPr id="5" name="Footer Placeholder 4"/>
          <p:cNvSpPr>
            <a:spLocks noGrp="1"/>
          </p:cNvSpPr>
          <p:nvPr>
            <p:ph type="ftr" sz="quarter" idx="3"/>
          </p:nvPr>
        </p:nvSpPr>
        <p:spPr>
          <a:xfrm>
            <a:off x="3124200" y="63564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A70CD-C089-408D-A1CA-020C56CEAF6F}" type="slidenum">
              <a:rPr lang="en-US" smtClean="0"/>
              <a:t>‹#›</a:t>
            </a:fld>
            <a:endParaRPr lang="en-US"/>
          </a:p>
        </p:txBody>
      </p:sp>
    </p:spTree>
    <p:extLst>
      <p:ext uri="{BB962C8B-B14F-4D97-AF65-F5344CB8AC3E}">
        <p14:creationId xmlns:p14="http://schemas.microsoft.com/office/powerpoint/2010/main" val="1299888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3275314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8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8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38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167836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392802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9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9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91"/>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7261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737280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077284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7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7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7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25958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6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6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6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53773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5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5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5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5674591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3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3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3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173834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2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2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2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536450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125.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68884"/>
          </a:xfrm>
          <a:prstGeom prst="rect">
            <a:avLst/>
          </a:prstGeom>
        </p:spPr>
      </p:pic>
      <p:sp>
        <p:nvSpPr>
          <p:cNvPr id="8" name="Rectangle 7"/>
          <p:cNvSpPr/>
          <p:nvPr/>
        </p:nvSpPr>
        <p:spPr>
          <a:xfrm>
            <a:off x="1382697" y="1909283"/>
            <a:ext cx="6748973"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smtClean="0">
                <a:ln/>
                <a:solidFill>
                  <a:schemeClr val="accent3"/>
                </a:solidFill>
              </a:rPr>
              <a:t>Lĩnh</a:t>
            </a:r>
            <a:r>
              <a:rPr lang="en-US" sz="4800" b="1" dirty="0" smtClean="0">
                <a:ln/>
                <a:solidFill>
                  <a:schemeClr val="accent3"/>
                </a:solidFill>
              </a:rPr>
              <a:t> </a:t>
            </a:r>
            <a:r>
              <a:rPr lang="en-US" sz="4800" b="1" dirty="0" err="1" smtClean="0">
                <a:ln/>
                <a:solidFill>
                  <a:schemeClr val="accent3"/>
                </a:solidFill>
              </a:rPr>
              <a:t>vực</a:t>
            </a:r>
            <a:r>
              <a:rPr lang="en-US" sz="4800" b="1" dirty="0" smtClean="0">
                <a:ln/>
                <a:solidFill>
                  <a:schemeClr val="accent3"/>
                </a:solidFill>
              </a:rPr>
              <a:t>: </a:t>
            </a:r>
            <a:r>
              <a:rPr lang="en-US" sz="4800" b="1" dirty="0" err="1" smtClean="0">
                <a:ln/>
                <a:solidFill>
                  <a:schemeClr val="accent3"/>
                </a:solidFill>
              </a:rPr>
              <a:t>Phát</a:t>
            </a:r>
            <a:r>
              <a:rPr lang="en-US" sz="4800" b="1" dirty="0" smtClean="0">
                <a:ln/>
                <a:solidFill>
                  <a:schemeClr val="accent3"/>
                </a:solidFill>
              </a:rPr>
              <a:t> </a:t>
            </a:r>
            <a:r>
              <a:rPr lang="en-US" sz="4800" b="1" dirty="0" err="1" smtClean="0">
                <a:ln/>
                <a:solidFill>
                  <a:schemeClr val="accent3"/>
                </a:solidFill>
              </a:rPr>
              <a:t>triển</a:t>
            </a:r>
            <a:r>
              <a:rPr lang="en-US" sz="4800" b="1" dirty="0" smtClean="0">
                <a:ln/>
                <a:solidFill>
                  <a:schemeClr val="accent3"/>
                </a:solidFill>
              </a:rPr>
              <a:t> </a:t>
            </a:r>
            <a:r>
              <a:rPr lang="en-US" sz="4800" b="1" dirty="0" err="1" smtClean="0">
                <a:ln/>
                <a:solidFill>
                  <a:schemeClr val="accent3"/>
                </a:solidFill>
              </a:rPr>
              <a:t>thẩm</a:t>
            </a:r>
            <a:r>
              <a:rPr lang="en-US" sz="4800" b="1" dirty="0" smtClean="0">
                <a:ln/>
                <a:solidFill>
                  <a:schemeClr val="accent3"/>
                </a:solidFill>
              </a:rPr>
              <a:t> </a:t>
            </a:r>
            <a:r>
              <a:rPr lang="en-US" sz="4800" b="1" dirty="0" err="1" smtClean="0">
                <a:ln/>
                <a:solidFill>
                  <a:schemeClr val="accent3"/>
                </a:solidFill>
              </a:rPr>
              <a:t>mỹ</a:t>
            </a:r>
            <a:endParaRPr lang="vi-VN" sz="4800" b="1" dirty="0">
              <a:ln/>
              <a:solidFill>
                <a:schemeClr val="accent3"/>
              </a:solidFill>
            </a:endParaRPr>
          </a:p>
        </p:txBody>
      </p:sp>
      <p:sp>
        <p:nvSpPr>
          <p:cNvPr id="10" name="Rectangle 9"/>
          <p:cNvSpPr/>
          <p:nvPr/>
        </p:nvSpPr>
        <p:spPr>
          <a:xfrm>
            <a:off x="1578566" y="3859481"/>
            <a:ext cx="6775725" cy="1816924"/>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Dạy hát : Cả nhà thương nhau</a:t>
            </a:r>
          </a:p>
          <a:p>
            <a:pPr algn="ctr"/>
            <a:r>
              <a:rPr lang="en-US" sz="3200" b="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 hát : Cho con</a:t>
            </a:r>
          </a:p>
          <a:p>
            <a:pPr algn="ctr"/>
            <a:r>
              <a:rPr lang="en-US" sz="3200" b="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TCAN : Thỏ nghe hát nhảy vào chuồng</a:t>
            </a:r>
            <a:endParaRPr lang="vi-VN"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1970173" y="5553978"/>
            <a:ext cx="5203669" cy="1077218"/>
          </a:xfrm>
          <a:prstGeom prst="rect">
            <a:avLst/>
          </a:prstGeom>
          <a:noFill/>
        </p:spPr>
        <p:txBody>
          <a:bodyPr wrap="none" lIns="91440" tIns="45720" rIns="91440" bIns="45720">
            <a:spAutoFit/>
          </a:bodyPr>
          <a:lstStyle/>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Giáo</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viên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Phan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Thị</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Thùy</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Linh</a:t>
            </a:r>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Chồi</a:t>
            </a:r>
            <a:endPar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1856260" y="2705021"/>
            <a:ext cx="5692585" cy="923330"/>
          </a:xfrm>
          <a:prstGeom prst="rect">
            <a:avLst/>
          </a:prstGeom>
          <a:noFill/>
        </p:spPr>
        <p:txBody>
          <a:bodyPr wrap="none" lIns="91440" tIns="45720" rIns="91440" bIns="45720">
            <a:spAutoFit/>
          </a:bodyPr>
          <a:lstStyle/>
          <a:p>
            <a:pPr algn="ct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Chủ</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điểm</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Gia</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đình</a:t>
            </a:r>
            <a:endPar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Text Box 6"/>
          <p:cNvSpPr txBox="1">
            <a:spLocks noChangeArrowheads="1"/>
          </p:cNvSpPr>
          <p:nvPr/>
        </p:nvSpPr>
        <p:spPr bwMode="auto">
          <a:xfrm>
            <a:off x="2438400" y="1219200"/>
            <a:ext cx="3733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a:solidFill>
                  <a:srgbClr val="FF0066"/>
                </a:solidFill>
                <a:latin typeface=".VnAvant" pitchFamily="34" charset="0"/>
                <a:cs typeface="Arial" charset="0"/>
              </a:rPr>
              <a:t>GIÁO ÁN</a:t>
            </a:r>
          </a:p>
        </p:txBody>
      </p:sp>
      <p:sp>
        <p:nvSpPr>
          <p:cNvPr id="14" name="WordArt 7"/>
          <p:cNvSpPr>
            <a:spLocks noChangeArrowheads="1" noChangeShapeType="1" noTextEdit="1"/>
          </p:cNvSpPr>
          <p:nvPr/>
        </p:nvSpPr>
        <p:spPr bwMode="auto">
          <a:xfrm>
            <a:off x="1227708" y="260648"/>
            <a:ext cx="6553200" cy="838200"/>
          </a:xfrm>
          <a:prstGeom prst="rect">
            <a:avLst/>
          </a:prstGeom>
        </p:spPr>
        <p:txBody>
          <a:bodyPr wrap="none" fromWordArt="1">
            <a:prstTxWarp prst="textPlain">
              <a:avLst>
                <a:gd name="adj" fmla="val 50000"/>
              </a:avLst>
            </a:prstTxWarp>
          </a:bodyPr>
          <a:lstStyle/>
          <a:p>
            <a:pPr algn="ctr"/>
            <a:r>
              <a:rPr lang="vi-VN" sz="3600" kern="10" dirty="0">
                <a:ln w="9525" cap="rnd">
                  <a:solidFill>
                    <a:srgbClr val="0000FF"/>
                  </a:solidFill>
                  <a:prstDash val="sysDot"/>
                  <a:round/>
                  <a:headEnd/>
                  <a:tailEnd/>
                </a:ln>
                <a:solidFill>
                  <a:srgbClr val="FF00FF"/>
                </a:solidFill>
                <a:latin typeface="Times New Roman"/>
                <a:cs typeface="Times New Roman"/>
              </a:rPr>
              <a:t>PHÒNG GIÁO DỤC VÀ ĐÀO TẠO THỊ XÃ BUÔN HỒ</a:t>
            </a:r>
          </a:p>
          <a:p>
            <a:pPr algn="ctr"/>
            <a:r>
              <a:rPr lang="vi-VN" sz="3600" kern="10" dirty="0">
                <a:ln w="9525" cap="rnd">
                  <a:solidFill>
                    <a:srgbClr val="0000FF"/>
                  </a:solidFill>
                  <a:prstDash val="sysDot"/>
                  <a:round/>
                  <a:headEnd/>
                  <a:tailEnd/>
                </a:ln>
                <a:solidFill>
                  <a:srgbClr val="FF00FF"/>
                </a:solidFill>
                <a:latin typeface="Times New Roman"/>
                <a:cs typeface="Times New Roman"/>
              </a:rPr>
              <a:t>TRƯỜNG MẦM NON HOA HƯỚNG DƯỚNG</a:t>
            </a:r>
            <a:endParaRPr lang="en-US" sz="3600" kern="10" dirty="0">
              <a:ln w="9525" cap="rnd">
                <a:solidFill>
                  <a:srgbClr val="0000FF"/>
                </a:solidFill>
                <a:prstDash val="sysDot"/>
                <a:round/>
                <a:headEnd/>
                <a:tailEnd/>
              </a:ln>
              <a:solidFill>
                <a:srgbClr val="FF00FF"/>
              </a:solidFill>
              <a:latin typeface="Times New Roman"/>
              <a:cs typeface="Times New Roman"/>
            </a:endParaRPr>
          </a:p>
        </p:txBody>
      </p:sp>
    </p:spTree>
    <p:extLst>
      <p:ext uri="{BB962C8B-B14F-4D97-AF65-F5344CB8AC3E}">
        <p14:creationId xmlns:p14="http://schemas.microsoft.com/office/powerpoint/2010/main" val="3978316542"/>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nodeType="withEffect">
                                  <p:stCondLst>
                                    <p:cond delay="0"/>
                                  </p:stCondLst>
                                  <p:endCondLst>
                                    <p:cond evt="onNext" delay="0">
                                      <p:tgtEl>
                                        <p:sldTgt/>
                                      </p:tgtEl>
                                    </p:cond>
                                  </p:end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41" presetClass="entr" presetSubtype="0" repeatCount="indefinite" fill="hold" nodeType="withEffect">
                                  <p:stCondLst>
                                    <p:cond delay="0"/>
                                  </p:stCondLst>
                                  <p:endCondLst>
                                    <p:cond evt="onNext" delay="0">
                                      <p:tgtEl>
                                        <p:sldTgt/>
                                      </p:tgtEl>
                                    </p:cond>
                                  </p:endCondLst>
                                  <p:iterate type="lt">
                                    <p:tmPct val="10000"/>
                                  </p:iterate>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
                                            <p:txEl>
                                              <p:pRg st="1" end="1"/>
                                            </p:txEl>
                                          </p:spTgt>
                                        </p:tgtEl>
                                      </p:cBhvr>
                                    </p:animEffect>
                                  </p:childTnLst>
                                </p:cTn>
                              </p:par>
                              <p:par>
                                <p:cTn id="19" presetID="41" presetClass="entr" presetSubtype="0" repeatCount="indefinite" fill="hold" nodeType="withEffect">
                                  <p:stCondLst>
                                    <p:cond delay="0"/>
                                  </p:stCondLst>
                                  <p:endCondLst>
                                    <p:cond evt="onNext" delay="0">
                                      <p:tgtEl>
                                        <p:sldTgt/>
                                      </p:tgtEl>
                                    </p:cond>
                                  </p:endCondLst>
                                  <p:iterate type="lt">
                                    <p:tmPct val="10000"/>
                                  </p:iterate>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0">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10">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0">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0">
                                            <p:txEl>
                                              <p:pRg st="2" end="2"/>
                                            </p:txEl>
                                          </p:spTgt>
                                        </p:tgtEl>
                                      </p:cBhvr>
                                    </p:animEffect>
                                  </p:childTnLst>
                                </p:cTn>
                              </p:par>
                              <p:par>
                                <p:cTn id="26" presetID="19"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0" fill="hold"/>
                                        <p:tgtEl>
                                          <p:spTgt spid="13"/>
                                        </p:tgtEl>
                                        <p:attrNameLst>
                                          <p:attrName>ppt_w</p:attrName>
                                        </p:attrNameLst>
                                      </p:cBhvr>
                                      <p:tavLst>
                                        <p:tav tm="0" fmla="#ppt_w*sin(2.5*pi*$)">
                                          <p:val>
                                            <p:fltVal val="0"/>
                                          </p:val>
                                        </p:tav>
                                        <p:tav tm="100000">
                                          <p:val>
                                            <p:fltVal val="1"/>
                                          </p:val>
                                        </p:tav>
                                      </p:tavLst>
                                    </p:anim>
                                    <p:anim calcmode="lin" valueType="num">
                                      <p:cBhvr>
                                        <p:cTn id="29" dur="5000" fill="hold"/>
                                        <p:tgtEl>
                                          <p:spTgt spid="13"/>
                                        </p:tgtEl>
                                        <p:attrNameLst>
                                          <p:attrName>ppt_h</p:attrName>
                                        </p:attrNameLst>
                                      </p:cBhvr>
                                      <p:tavLst>
                                        <p:tav tm="0">
                                          <p:val>
                                            <p:strVal val="#ppt_h"/>
                                          </p:val>
                                        </p:tav>
                                        <p:tav tm="100000">
                                          <p:val>
                                            <p:strVal val="#ppt_h"/>
                                          </p:val>
                                        </p:tav>
                                      </p:tavLst>
                                    </p:anim>
                                  </p:childTnLst>
                                </p:cTn>
                              </p:par>
                              <p:par>
                                <p:cTn id="30" presetID="21"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4)">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7670" y="1318161"/>
            <a:ext cx="8636330" cy="4832092"/>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Giao dục : Hôm nay, chúng mình đã dực học 1 bài hát thật hay về tình cảm gia đình đó là bài hát gì nhỉ ? À , đúng rồi đó là bài hát cả nhà thương nhau tối nay về chúng mình hãy hát thật hay bài hát cả nhà thương nhau cho ông bà và bố mẹ cùng nghe để thể hiện tình cảm yêu thương và kính trọng của chúng mình với ông bà bố mẹ của mình các con đồng ý không? Các con ạ, gia đình luôn là npowi chúng ta được yêu thương và che chở đấy vì thế các con phải biết yêu quý kính trọng ông bà bố mẹ vâng lời ông bà bố mẹ để gia đình chúng mình luuon vui vẻ và hạnh phúc chúng mình nhớ chưa?</a:t>
            </a:r>
          </a:p>
        </p:txBody>
      </p:sp>
    </p:spTree>
    <p:extLst>
      <p:ext uri="{BB962C8B-B14F-4D97-AF65-F5344CB8AC3E}">
        <p14:creationId xmlns:p14="http://schemas.microsoft.com/office/powerpoint/2010/main" val="33278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33856">
            <a:off x="-243505" y="3925500"/>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863878" y="221059"/>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71600" y="1591316"/>
            <a:ext cx="7632848"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Trò</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chơi</a:t>
            </a:r>
            <a:r>
              <a:rPr lang="en-US" sz="3600" b="1" dirty="0">
                <a:solidFill>
                  <a:srgbClr val="FF0000"/>
                </a:solidFill>
                <a:latin typeface="Times New Roman" pitchFamily="18" charset="0"/>
                <a:cs typeface="Times New Roman" pitchFamily="18" charset="0"/>
              </a:rPr>
              <a:t> :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tiếng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tìm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đồ</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vật</a:t>
            </a:r>
            <a:endParaRPr lang="en-US" sz="3600" b="1" dirty="0">
              <a:solidFill>
                <a:srgbClr val="FF0000"/>
              </a:solidFill>
              <a:latin typeface="Times New Roman" pitchFamily="18" charset="0"/>
              <a:cs typeface="Times New Roman" pitchFamily="18" charset="0"/>
            </a:endParaRPr>
          </a:p>
        </p:txBody>
      </p:sp>
      <p:pic>
        <p:nvPicPr>
          <p:cNvPr id="5" name="V.A – Trời Nắng Trời Mưa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9317" y="3001248"/>
            <a:ext cx="578922" cy="715784"/>
          </a:xfrm>
          <a:prstGeom prst="rect">
            <a:avLst/>
          </a:prstGeom>
        </p:spPr>
      </p:pic>
    </p:spTree>
    <p:extLst>
      <p:ext uri="{BB962C8B-B14F-4D97-AF65-F5344CB8AC3E}">
        <p14:creationId xmlns:p14="http://schemas.microsoft.com/office/powerpoint/2010/main" val="231485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282"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9144000" cy="6885213"/>
          </a:xfrm>
          <a:prstGeom prst="rect">
            <a:avLst/>
          </a:prstGeom>
        </p:spPr>
      </p:pic>
      <p:sp>
        <p:nvSpPr>
          <p:cNvPr id="7" name="Rectangle 6"/>
          <p:cNvSpPr/>
          <p:nvPr/>
        </p:nvSpPr>
        <p:spPr>
          <a:xfrm>
            <a:off x="1502848" y="3425423"/>
            <a:ext cx="6878325" cy="1323439"/>
          </a:xfrm>
          <a:prstGeom prst="rect">
            <a:avLst/>
          </a:prstGeom>
          <a:noFill/>
        </p:spPr>
        <p:txBody>
          <a:bodyPr wrap="none" lIns="91440" tIns="45720" rIns="91440" bIns="45720">
            <a:prstTxWarp prst="textWave2">
              <a:avLst/>
            </a:prstTxWarp>
            <a:spAutoFit/>
          </a:bodyPr>
          <a:lstStyle/>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mạnh</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khỏe</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công</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tốt</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a:t>
            </a:r>
          </a:p>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con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con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ngoan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ngoãn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chăm</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học</a:t>
            </a:r>
            <a:endParaRPr lang="vi-VN"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endParaRPr>
          </a:p>
        </p:txBody>
      </p:sp>
      <p:sp>
        <p:nvSpPr>
          <p:cNvPr id="8" name="Rectangle 7"/>
          <p:cNvSpPr/>
          <p:nvPr/>
        </p:nvSpPr>
        <p:spPr>
          <a:xfrm>
            <a:off x="1370932" y="308723"/>
            <a:ext cx="2088554" cy="923330"/>
          </a:xfrm>
          <a:prstGeom prst="rect">
            <a:avLst/>
          </a:prstGeom>
          <a:noFill/>
        </p:spPr>
        <p:txBody>
          <a:bodyPr wrap="none" lIns="91440" tIns="45720" rIns="91440" bIns="45720">
            <a:prstTxWarp prst="textChevron">
              <a:avLst/>
            </a:prstTxWarp>
            <a:spAutoFit/>
          </a:bodyPr>
          <a:lstStyle/>
          <a:p>
            <a:pPr algn="ctr"/>
            <a:r>
              <a:rPr lang="en-US" sz="5400" b="1" dirty="0" err="1">
                <a:ln w="22225">
                  <a:solidFill>
                    <a:srgbClr val="54A021"/>
                  </a:solidFill>
                  <a:prstDash val="solid"/>
                </a:ln>
                <a:solidFill>
                  <a:srgbClr val="54A021">
                    <a:lumMod val="40000"/>
                    <a:lumOff val="60000"/>
                  </a:srgbClr>
                </a:solidFill>
              </a:rPr>
              <a:t>Kết</a:t>
            </a:r>
            <a:r>
              <a:rPr lang="en-US" sz="5400" b="1" dirty="0">
                <a:ln w="22225">
                  <a:solidFill>
                    <a:srgbClr val="54A021"/>
                  </a:solidFill>
                  <a:prstDash val="solid"/>
                </a:ln>
                <a:solidFill>
                  <a:srgbClr val="54A021">
                    <a:lumMod val="40000"/>
                    <a:lumOff val="60000"/>
                  </a:srgbClr>
                </a:solidFill>
              </a:rPr>
              <a:t> </a:t>
            </a:r>
            <a:r>
              <a:rPr lang="en-US" sz="5400" b="1" dirty="0" err="1">
                <a:ln w="22225">
                  <a:solidFill>
                    <a:srgbClr val="54A021"/>
                  </a:solidFill>
                  <a:prstDash val="solid"/>
                </a:ln>
                <a:solidFill>
                  <a:srgbClr val="54A021">
                    <a:lumMod val="40000"/>
                    <a:lumOff val="60000"/>
                  </a:srgbClr>
                </a:solidFill>
              </a:rPr>
              <a:t>thúc</a:t>
            </a:r>
            <a:endParaRPr lang="vi-VN" sz="5400" b="1" dirty="0">
              <a:ln w="22225">
                <a:solidFill>
                  <a:srgbClr val="54A021"/>
                </a:solidFill>
                <a:prstDash val="solid"/>
              </a:ln>
              <a:solidFill>
                <a:srgbClr val="54A021">
                  <a:lumMod val="40000"/>
                  <a:lumOff val="60000"/>
                </a:srgbClr>
              </a:solidFill>
            </a:endParaRPr>
          </a:p>
        </p:txBody>
      </p:sp>
      <p:sp>
        <p:nvSpPr>
          <p:cNvPr id="10" name="Rectangle 9"/>
          <p:cNvSpPr/>
          <p:nvPr/>
        </p:nvSpPr>
        <p:spPr>
          <a:xfrm>
            <a:off x="546654" y="715618"/>
            <a:ext cx="8865704"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rgbClr val="E6B91E"/>
                </a:solidFill>
              </a:rPr>
              <a:t>XIN </a:t>
            </a:r>
            <a:r>
              <a:rPr lang="en-US" sz="4400" b="1">
                <a:ln/>
                <a:solidFill>
                  <a:srgbClr val="E6B91E"/>
                </a:solidFill>
              </a:rPr>
              <a:t>CHÀO VÀ </a:t>
            </a:r>
            <a:r>
              <a:rPr lang="en-US" sz="4400" b="1" dirty="0">
                <a:ln/>
                <a:solidFill>
                  <a:srgbClr val="E6B91E"/>
                </a:solidFill>
              </a:rPr>
              <a:t>HẸN GẶP LẠI!</a:t>
            </a:r>
            <a:endParaRPr lang="vi-VN" sz="4400" b="1" dirty="0">
              <a:ln/>
              <a:solidFill>
                <a:srgbClr val="E6B91E"/>
              </a:solidFill>
            </a:endParaRPr>
          </a:p>
        </p:txBody>
      </p:sp>
      <p:pic>
        <p:nvPicPr>
          <p:cNvPr id="17"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72150" y="416630"/>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57975"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75752"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40491" y="76263"/>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81122" y="247239"/>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11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anim calcmode="lin" valueType="num">
                                      <p:cBhvr>
                                        <p:cTn id="42" dur="2000" fill="hold"/>
                                        <p:tgtEl>
                                          <p:spTgt spid="10"/>
                                        </p:tgtEl>
                                        <p:attrNameLst>
                                          <p:attrName>ppt_w</p:attrName>
                                        </p:attrNameLst>
                                      </p:cBhvr>
                                      <p:tavLst>
                                        <p:tav tm="0" fmla="#ppt_w*sin(2.5*pi*$)">
                                          <p:val>
                                            <p:fltVal val="0"/>
                                          </p:val>
                                        </p:tav>
                                        <p:tav tm="100000">
                                          <p:val>
                                            <p:fltVal val="1"/>
                                          </p:val>
                                        </p:tav>
                                      </p:tavLst>
                                    </p:anim>
                                    <p:anim calcmode="lin" valueType="num">
                                      <p:cBhvr>
                                        <p:cTn id="4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8"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51140" y="242553"/>
            <a:ext cx="8168426" cy="806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 MỤC ĐÍCH YÊU CẦU:</a:t>
            </a:r>
          </a:p>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1.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Kiến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thức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biết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hát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tác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giả</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hát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được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học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và</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được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nghe</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Trẻ hiểu nội dung bài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hát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và</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hát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đúng</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giai</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điệu</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nhịp</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điệu</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của</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hát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được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học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và</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được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nghe</a:t>
            </a:r>
            <a:endPar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Trẻ hiểu cách chơi trò chơi: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Thỏ</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nghe</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hát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nhảy</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vào</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chuồng</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2.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Kĩ</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năng</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Trẻ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được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phát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triển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tai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nghe</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âm</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nhạc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và</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khả</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năng</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cảm</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thụ</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âm</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nhạc</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được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phát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triển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khả</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năng</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chú</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ý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ghi</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nhớ</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có</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chủ</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đích</a:t>
            </a:r>
            <a:endPar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3.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Thái</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độ</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Trẻ hứng thú trong giờ học, tích cực tham gia vào các hoạt đông.</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Trẻ cảm nhận được tình yêu thương của gia đình dành cho trẻ và tình cảm của trẻ với gia đình</a:t>
            </a:r>
          </a:p>
          <a:p>
            <a:endParaRPr lang="en-US" sz="2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4287067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ox(in)">
                                      <p:cBhvr>
                                        <p:cTn id="24" dur="500"/>
                                        <p:tgtEl>
                                          <p:spTgt spid="5">
                                            <p:txEl>
                                              <p:pRg st="5" end="5"/>
                                            </p:txEl>
                                          </p:spTgt>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ox(in)">
                                      <p:cBhvr>
                                        <p:cTn id="34" dur="500"/>
                                        <p:tgtEl>
                                          <p:spTgt spid="5">
                                            <p:txEl>
                                              <p:pRg st="8" end="8"/>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ox(in)">
                                      <p:cBhvr>
                                        <p:cTn id="37" dur="500"/>
                                        <p:tgtEl>
                                          <p:spTgt spid="5">
                                            <p:txEl>
                                              <p:pRg st="9" end="9"/>
                                            </p:txEl>
                                          </p:spTgt>
                                        </p:tgtEl>
                                      </p:cBhvr>
                                    </p:animEffect>
                                  </p:childTnLst>
                                </p:cTn>
                              </p:par>
                              <p:par>
                                <p:cTn id="38" presetID="4" presetClass="entr" presetSubtype="16" fill="hold" nodeType="with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box(in)">
                                      <p:cBhvr>
                                        <p:cTn id="4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4985"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920" y="5102518"/>
            <a:ext cx="1014413"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08585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2" y="5038920"/>
            <a:ext cx="1014413"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038761" y="1816393"/>
            <a:ext cx="58293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a:solidFill>
                  <a:srgbClr val="FF0000"/>
                </a:solidFill>
                <a:latin typeface="Times New Roman" pitchFamily="18" charset="0"/>
                <a:cs typeface="Times New Roman" pitchFamily="18" charset="0"/>
              </a:rPr>
              <a:t>II. CHUẨN </a:t>
            </a:r>
            <a:r>
              <a:rPr lang="en-US" sz="3200" b="1">
                <a:solidFill>
                  <a:srgbClr val="FF0000"/>
                </a:solidFill>
                <a:latin typeface="Times New Roman" pitchFamily="18" charset="0"/>
                <a:cs typeface="Times New Roman" pitchFamily="18" charset="0"/>
              </a:rPr>
              <a:t>BỊ:</a:t>
            </a:r>
          </a:p>
          <a:p>
            <a:r>
              <a:rPr lang="en-US" sz="3200" b="1">
                <a:solidFill>
                  <a:srgbClr val="FF0000"/>
                </a:solidFill>
              </a:rPr>
              <a:t> </a:t>
            </a:r>
            <a:r>
              <a:rPr lang="en-US" sz="3200">
                <a:solidFill>
                  <a:srgbClr val="FF0000"/>
                </a:solidFill>
                <a:latin typeface="Times New Roman" pitchFamily="18" charset="0"/>
                <a:cs typeface="Times New Roman" pitchFamily="18" charset="0"/>
              </a:rPr>
              <a:t>- Tranh ảnh về gia đình</a:t>
            </a:r>
            <a:endParaRPr lang="vi-VN" sz="3200" dirty="0">
              <a:solidFill>
                <a:srgbClr val="FF0000"/>
              </a:solidFill>
              <a:latin typeface="Times New Roman" pitchFamily="18" charset="0"/>
              <a:cs typeface="Times New Roman" pitchFamily="18" charset="0"/>
            </a:endParaRPr>
          </a:p>
          <a:p>
            <a:r>
              <a:rPr lang="en-US" sz="3200">
                <a:solidFill>
                  <a:srgbClr val="FF0000"/>
                </a:solidFill>
              </a:rPr>
              <a:t> </a:t>
            </a:r>
            <a:r>
              <a:rPr lang="en-US" sz="3200">
                <a:solidFill>
                  <a:srgbClr val="FF0000"/>
                </a:solidFill>
                <a:latin typeface="Times New Roman" pitchFamily="18" charset="0"/>
                <a:cs typeface="Times New Roman" pitchFamily="18" charset="0"/>
              </a:rPr>
              <a:t>- Nhạc bài : Cả nhà thương nhau, cho con và trời nắng trời mưa</a:t>
            </a:r>
          </a:p>
          <a:p>
            <a:r>
              <a:rPr lang="en-US" sz="3200">
                <a:solidFill>
                  <a:srgbClr val="FF0000"/>
                </a:solidFill>
                <a:latin typeface="Times New Roman" pitchFamily="18" charset="0"/>
                <a:cs typeface="Times New Roman" pitchFamily="18" charset="0"/>
              </a:rPr>
              <a:t> - Giao án power point</a:t>
            </a:r>
          </a:p>
          <a:p>
            <a:r>
              <a:rPr lang="en-US" sz="3200">
                <a:solidFill>
                  <a:srgbClr val="FF0000"/>
                </a:solidFill>
                <a:latin typeface="Times New Roman" pitchFamily="18" charset="0"/>
                <a:cs typeface="Times New Roman" pitchFamily="18" charset="0"/>
              </a:rPr>
              <a:t> - Vòng thể dục để chơi TC</a:t>
            </a:r>
            <a:endParaRPr lang="en-US" sz="3200" dirty="0">
              <a:solidFill>
                <a:srgbClr val="FF0000"/>
              </a:solidFill>
              <a:latin typeface="Times New Roman" pitchFamily="18" charset="0"/>
              <a:cs typeface="Times New Roman" pitchFamily="18" charset="0"/>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705" y="2832051"/>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36164" y="2815932"/>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10009" y="2863850"/>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2430"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16224"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2001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15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059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50013" y="260196"/>
            <a:ext cx="6286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0383" y="-197657"/>
            <a:ext cx="1634270"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23250" y="96919"/>
            <a:ext cx="1108536"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43600" y="228731"/>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20068" y="1089814"/>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541117" y="451639"/>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132237" y="1277610"/>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3330142" y="172677"/>
            <a:ext cx="8001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0637"/>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in)">
                                      <p:cBhvr>
                                        <p:cTn id="19" dur="2000"/>
                                        <p:tgtEl>
                                          <p:spTgt spid="4">
                                            <p:txEl>
                                              <p:pRg st="3" end="3"/>
                                            </p:txEl>
                                          </p:spTgt>
                                        </p:tgtEl>
                                      </p:cBhvr>
                                    </p:animEffect>
                                  </p:childTnLst>
                                </p:cTn>
                              </p:par>
                            </p:childTnLst>
                          </p:cTn>
                        </p:par>
                        <p:par>
                          <p:cTn id="20" fill="hold">
                            <p:stCondLst>
                              <p:cond delay="8000"/>
                            </p:stCondLst>
                            <p:childTnLst>
                              <p:par>
                                <p:cTn id="21" presetID="8"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amond(in)">
                                      <p:cBhvr>
                                        <p:cTn id="23"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755"/>
            <a:ext cx="9144000" cy="7071756"/>
          </a:xfrm>
          <a:prstGeom prst="rect">
            <a:avLst/>
          </a:prstGeom>
        </p:spPr>
      </p:pic>
    </p:spTree>
    <p:extLst>
      <p:ext uri="{BB962C8B-B14F-4D97-AF65-F5344CB8AC3E}">
        <p14:creationId xmlns:p14="http://schemas.microsoft.com/office/powerpoint/2010/main" val="35848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14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216"/>
            <a:ext cx="9144000" cy="6505575"/>
          </a:xfrm>
          <a:prstGeom prst="rect">
            <a:avLst/>
          </a:prstGeom>
        </p:spPr>
      </p:pic>
    </p:spTree>
    <p:extLst>
      <p:ext uri="{BB962C8B-B14F-4D97-AF65-F5344CB8AC3E}">
        <p14:creationId xmlns:p14="http://schemas.microsoft.com/office/powerpoint/2010/main" val="31884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35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274884"/>
            <a:ext cx="9144000" cy="4031873"/>
          </a:xfrm>
          <a:prstGeom prst="rect">
            <a:avLst/>
          </a:prstGeom>
        </p:spPr>
        <p:txBody>
          <a:bodyPr wrap="square">
            <a:spAutoFit/>
          </a:bodyPr>
          <a:lstStyle/>
          <a:p>
            <a:r>
              <a:rPr lang="vi-VN" sz="3200">
                <a:solidFill>
                  <a:srgbClr val="FF0000"/>
                </a:solidFill>
                <a:latin typeface="Times New Roman" pitchFamily="18" charset="0"/>
                <a:cs typeface="Times New Roman" pitchFamily="18" charset="0"/>
              </a:rPr>
              <a:t>Chúng mình vừa được quan sát tranh về gia đình hạnh phúc đấy các con ạ. Mọi người trong gia đình thì yêu thương nhau cùng nhau sống vui vẻ đấy.Có rất nhiều nhạc sĩ đã sáng tác những bài hát thật hay về tình cảm gia đình,hôm nay cô giáo sẽ dạy chúng mình 1 trong những bài hát như thế.Đó là bài hát : Cả nhà thương nhau do nhạc sĩ Phan Văn Minh sáng tác.Chúng mình cùng chú ý lắng nghe nhé.</a:t>
            </a:r>
          </a:p>
        </p:txBody>
      </p:sp>
    </p:spTree>
    <p:extLst>
      <p:ext uri="{BB962C8B-B14F-4D97-AF65-F5344CB8AC3E}">
        <p14:creationId xmlns:p14="http://schemas.microsoft.com/office/powerpoint/2010/main" val="2667302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66" y="-323850"/>
            <a:ext cx="9592866" cy="718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4544" y="1814862"/>
            <a:ext cx="9361040" cy="2062103"/>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                                 NỘI DUNG</a:t>
            </a:r>
          </a:p>
          <a:p>
            <a:r>
              <a:rPr lang="en-US" sz="3200" dirty="0">
                <a:solidFill>
                  <a:srgbClr val="FF0000"/>
                </a:solidFill>
                <a:latin typeface="Times New Roman" pitchFamily="18" charset="0"/>
                <a:cs typeface="Times New Roman" pitchFamily="18" charset="0"/>
              </a:rPr>
              <a:t>                   1 : </a:t>
            </a:r>
            <a:r>
              <a:rPr lang="en-US" sz="3200" dirty="0" err="1">
                <a:solidFill>
                  <a:srgbClr val="FF0000"/>
                </a:solidFill>
                <a:latin typeface="Times New Roman" pitchFamily="18" charset="0"/>
                <a:cs typeface="Times New Roman" pitchFamily="18" charset="0"/>
              </a:rPr>
              <a:t>Dạy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hát</a:t>
            </a:r>
            <a:r>
              <a:rPr lang="en-US" sz="3200" dirty="0">
                <a:solidFill>
                  <a:srgbClr val="FF0000"/>
                </a:solidFill>
                <a:latin typeface="Times New Roman" pitchFamily="18" charset="0"/>
                <a:cs typeface="Times New Roman" pitchFamily="18" charset="0"/>
              </a:rPr>
              <a:t> : </a:t>
            </a:r>
            <a:r>
              <a:rPr lang="en-US" sz="3200" dirty="0" err="1">
                <a:solidFill>
                  <a:srgbClr val="FF0000"/>
                </a:solidFill>
                <a:latin typeface="Times New Roman" pitchFamily="18" charset="0"/>
                <a:cs typeface="Times New Roman" pitchFamily="18" charset="0"/>
              </a:rPr>
              <a:t>Cả</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thương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nhau</a:t>
            </a:r>
            <a:endParaRPr lang="en-US" sz="3200" dirty="0">
              <a:solidFill>
                <a:srgbClr val="FF0000"/>
              </a:solidFill>
              <a:latin typeface="Times New Roman" pitchFamily="18" charset="0"/>
              <a:cs typeface="Times New Roman" pitchFamily="18" charset="0"/>
            </a:endParaRPr>
          </a:p>
          <a:p>
            <a:r>
              <a:rPr lang="en-US" sz="3200" dirty="0">
                <a:solidFill>
                  <a:srgbClr val="FF0000"/>
                </a:solidFill>
                <a:latin typeface="Times New Roman" pitchFamily="18" charset="0"/>
                <a:cs typeface="Times New Roman" pitchFamily="18" charset="0"/>
              </a:rPr>
              <a:t>                   2 : </a:t>
            </a:r>
            <a:r>
              <a:rPr lang="en-US" sz="3200" dirty="0" err="1">
                <a:solidFill>
                  <a:srgbClr val="FF0000"/>
                </a:solidFill>
                <a:latin typeface="Times New Roman" pitchFamily="18" charset="0"/>
                <a:cs typeface="Times New Roman" pitchFamily="18" charset="0"/>
              </a:rPr>
              <a:t>Nghe</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hát</a:t>
            </a:r>
            <a:r>
              <a:rPr lang="en-US" sz="3200" dirty="0">
                <a:solidFill>
                  <a:srgbClr val="FF0000"/>
                </a:solidFill>
                <a:latin typeface="Times New Roman" pitchFamily="18" charset="0"/>
                <a:cs typeface="Times New Roman" pitchFamily="18" charset="0"/>
              </a:rPr>
              <a:t> : </a:t>
            </a:r>
            <a:r>
              <a:rPr lang="en-US" sz="3200" dirty="0" err="1" smtClean="0">
                <a:solidFill>
                  <a:srgbClr val="FF0000"/>
                </a:solidFill>
                <a:latin typeface="Times New Roman" pitchFamily="18" charset="0"/>
                <a:cs typeface="Times New Roman" pitchFamily="18" charset="0"/>
              </a:rPr>
              <a:t>Bàn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tay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mẹ</a:t>
            </a:r>
            <a:endParaRPr lang="en-US" sz="3200" dirty="0">
              <a:solidFill>
                <a:srgbClr val="FF0000"/>
              </a:solidFill>
              <a:latin typeface="Times New Roman" pitchFamily="18" charset="0"/>
              <a:cs typeface="Times New Roman" pitchFamily="18" charset="0"/>
            </a:endParaRPr>
          </a:p>
          <a:p>
            <a:r>
              <a:rPr lang="en-US" sz="3200" dirty="0">
                <a:solidFill>
                  <a:srgbClr val="FF0000"/>
                </a:solidFill>
                <a:latin typeface="Times New Roman" pitchFamily="18" charset="0"/>
                <a:cs typeface="Times New Roman" pitchFamily="18" charset="0"/>
              </a:rPr>
              <a:t>                   3 : TCAN : </a:t>
            </a:r>
            <a:r>
              <a:rPr lang="en-US" sz="3200" dirty="0" err="1">
                <a:solidFill>
                  <a:srgbClr val="FF0000"/>
                </a:solidFill>
                <a:latin typeface="Times New Roman" pitchFamily="18" charset="0"/>
                <a:cs typeface="Times New Roman" pitchFamily="18" charset="0"/>
              </a:rPr>
              <a:t>N</a:t>
            </a:r>
            <a:r>
              <a:rPr lang="en-US" sz="3200" dirty="0" err="1" smtClean="0">
                <a:solidFill>
                  <a:srgbClr val="FF0000"/>
                </a:solidFill>
                <a:latin typeface="Times New Roman" pitchFamily="18" charset="0"/>
                <a:cs typeface="Times New Roman" pitchFamily="18" charset="0"/>
              </a:rPr>
              <a:t>ghe</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hát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đồ</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vật</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724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6878"/>
            <a:ext cx="9218221" cy="7315200"/>
          </a:xfrm>
          <a:prstGeom prst="rect">
            <a:avLst/>
          </a:prstGeom>
        </p:spPr>
      </p:pic>
      <p:pic>
        <p:nvPicPr>
          <p:cNvPr id="6" name="Minh Ngọc – Cả Nhà Thương Nhau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488" y="5650676"/>
            <a:ext cx="457200" cy="609600"/>
          </a:xfrm>
          <a:prstGeom prst="rect">
            <a:avLst/>
          </a:prstGeom>
        </p:spPr>
      </p:pic>
      <p:pic>
        <p:nvPicPr>
          <p:cNvPr id="3" name="Cho con Beat Nhạc beat bài Cho c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52320" y="620688"/>
            <a:ext cx="897632" cy="609600"/>
          </a:xfrm>
          <a:prstGeom prst="rect">
            <a:avLst/>
          </a:prstGeom>
        </p:spPr>
      </p:pic>
    </p:spTree>
    <p:extLst>
      <p:ext uri="{BB962C8B-B14F-4D97-AF65-F5344CB8AC3E}">
        <p14:creationId xmlns:p14="http://schemas.microsoft.com/office/powerpoint/2010/main" val="1374152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31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iáo án âm nhạc thi tra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11.xml><?xml version="1.0" encoding="utf-8"?>
<a:theme xmlns:a="http://schemas.openxmlformats.org/drawingml/2006/main" name="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12.xml><?xml version="1.0" encoding="utf-8"?>
<a:theme xmlns:a="http://schemas.openxmlformats.org/drawingml/2006/main" name="1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4.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5.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6.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7.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8.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9.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giáo án âm nhạc thi trang</Template>
  <TotalTime>49</TotalTime>
  <Words>554</Words>
  <Application>Microsoft Office PowerPoint</Application>
  <PresentationFormat>On-screen Show (4:3)</PresentationFormat>
  <Paragraphs>37</Paragraphs>
  <Slides>12</Slides>
  <Notes>0</Notes>
  <HiddenSlides>0</HiddenSlides>
  <MMClips>3</MMClips>
  <ScaleCrop>false</ScaleCrop>
  <HeadingPairs>
    <vt:vector size="4" baseType="variant">
      <vt:variant>
        <vt:lpstr>Theme</vt:lpstr>
      </vt:variant>
      <vt:variant>
        <vt:i4>12</vt:i4>
      </vt:variant>
      <vt:variant>
        <vt:lpstr>Slide Titles</vt:lpstr>
      </vt:variant>
      <vt:variant>
        <vt:i4>12</vt:i4>
      </vt:variant>
    </vt:vector>
  </HeadingPairs>
  <TitlesOfParts>
    <vt:vector size="24" baseType="lpstr">
      <vt:lpstr>giáo án âm nhạc thi trang</vt:lpstr>
      <vt:lpstr>Facet</vt:lpstr>
      <vt:lpstr>1_Facet</vt:lpstr>
      <vt:lpstr>2_Facet</vt:lpstr>
      <vt:lpstr>3_Facet</vt:lpstr>
      <vt:lpstr>4_Facet</vt:lpstr>
      <vt:lpstr>5_Facet</vt:lpstr>
      <vt:lpstr>6_Facet</vt:lpstr>
      <vt:lpstr>7_Facet</vt:lpstr>
      <vt:lpstr>8_Facet</vt:lpstr>
      <vt:lpstr>9_Facet</vt:lpstr>
      <vt:lpstr>10_Facet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tgcomvietnam.com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137LETHANHNGHI</dc:creator>
  <cp:lastModifiedBy>Windows</cp:lastModifiedBy>
  <cp:revision>7</cp:revision>
  <dcterms:created xsi:type="dcterms:W3CDTF">2019-10-23T06:44:36Z</dcterms:created>
  <dcterms:modified xsi:type="dcterms:W3CDTF">2025-04-21T13:46:55Z</dcterms:modified>
</cp:coreProperties>
</file>