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8" r:id="rId2"/>
    <p:sldId id="259" r:id="rId3"/>
    <p:sldId id="315" r:id="rId4"/>
    <p:sldId id="280" r:id="rId5"/>
    <p:sldId id="263" r:id="rId6"/>
    <p:sldId id="317" r:id="rId7"/>
    <p:sldId id="313" r:id="rId8"/>
    <p:sldId id="285" r:id="rId9"/>
    <p:sldId id="287" r:id="rId10"/>
    <p:sldId id="298" r:id="rId11"/>
    <p:sldId id="289" r:id="rId12"/>
    <p:sldId id="291" r:id="rId13"/>
    <p:sldId id="267" r:id="rId14"/>
    <p:sldId id="293" r:id="rId15"/>
    <p:sldId id="295" r:id="rId16"/>
    <p:sldId id="271" r:id="rId17"/>
    <p:sldId id="272" r:id="rId18"/>
    <p:sldId id="299" r:id="rId19"/>
    <p:sldId id="274" r:id="rId20"/>
    <p:sldId id="276" r:id="rId21"/>
    <p:sldId id="278" r:id="rId22"/>
    <p:sldId id="281" r:id="rId23"/>
    <p:sldId id="300" r:id="rId24"/>
    <p:sldId id="282" r:id="rId25"/>
    <p:sldId id="284" r:id="rId26"/>
    <p:sldId id="302" r:id="rId27"/>
    <p:sldId id="304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 varScale="1">
        <p:scale>
          <a:sx n="57" d="100"/>
          <a:sy n="57" d="100"/>
        </p:scale>
        <p:origin x="6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5270-82DD-4C76-A2D9-CD2759E73CBB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41CC-7DC1-4231-BA72-2FFF4CB1C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1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4832F-E9D8-4C0B-97D7-914905560ABA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26662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83D45-B032-48EC-9CD5-D45D9965FCDE}" type="slidenum">
              <a:rPr lang="en-US"/>
              <a:pPr/>
              <a:t>21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41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DFFEA-3058-46FD-98E2-9EFA4F97EF34}" type="slidenum">
              <a:rPr lang="en-US"/>
              <a:pPr/>
              <a:t>28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0179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A0C65-AC8D-4BCF-BBC4-3B832A745172}" type="slidenum">
              <a:rPr lang="en-US"/>
              <a:pPr/>
              <a:t>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609981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79452-1F47-4273-B74C-BC4761F169DA}" type="slidenum">
              <a:rPr lang="en-US"/>
              <a:pPr/>
              <a:t>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2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51704-EB1E-4712-95B9-E9AC728CB7C0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9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82CC-E2DC-4A78-B19B-B3B464303E36}" type="slidenum">
              <a:rPr lang="en-US"/>
              <a:pPr/>
              <a:t>9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782801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82CC-E2DC-4A78-B19B-B3B464303E36}" type="slidenum">
              <a:rPr lang="en-US"/>
              <a:pPr/>
              <a:t>10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527310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82CC-E2DC-4A78-B19B-B3B464303E36}" type="slidenum">
              <a:rPr lang="en-US"/>
              <a:pPr/>
              <a:t>13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408417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23D21-05E8-4387-BF24-7FE1DB8DB26E}" type="slidenum">
              <a:rPr lang="en-US"/>
              <a:pPr/>
              <a:t>17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15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4E052-15DB-486C-A5C9-4334C8634F26}" type="slidenum">
              <a:rPr lang="en-US"/>
              <a:pPr/>
              <a:t>20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5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BA6A-0902-4D36-91A4-3CB638A5F972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27/12/8a/27128a835fd86e5757270eb849ff8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4538" y="1981200"/>
            <a:ext cx="7789862" cy="685800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6" name="Subtitle 2"/>
          <p:cNvSpPr txBox="1">
            <a:spLocks noChangeArrowheads="1"/>
          </p:cNvSpPr>
          <p:nvPr/>
        </p:nvSpPr>
        <p:spPr bwMode="auto">
          <a:xfrm>
            <a:off x="1665286" y="431800"/>
            <a:ext cx="702151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THỊ XÃ  BUÔN HỒ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46125" y="2843357"/>
            <a:ext cx="7788275" cy="685800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4225" y="4094018"/>
            <a:ext cx="7789862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832378" cy="758248"/>
          </a:xfrm>
          <a:prstGeom prst="ellipse">
            <a:avLst/>
          </a:prstGeom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0F01BEB1-7108-E303-D7AC-C284EDDFE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5" y="5014768"/>
            <a:ext cx="5124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GIÁO VIÊN: HOÀNG THỊ HƯƠNG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LỚP: LÁ 2</a:t>
            </a:r>
          </a:p>
        </p:txBody>
      </p:sp>
    </p:spTree>
    <p:extLst>
      <p:ext uri="{BB962C8B-B14F-4D97-AF65-F5344CB8AC3E}">
        <p14:creationId xmlns:p14="http://schemas.microsoft.com/office/powerpoint/2010/main" val="1042438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8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7009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</a:rPr>
              <a:t>Gi</a:t>
            </a:r>
            <a:r>
              <a:rPr lang="vi-VN" sz="4800" b="1" dirty="0">
                <a:solidFill>
                  <a:srgbClr val="0000FF"/>
                </a:solidFill>
              </a:rPr>
              <a:t>ống nhau</a:t>
            </a:r>
            <a:endParaRPr lang="en-US" sz="4800" b="1" dirty="0">
              <a:solidFill>
                <a:srgbClr val="0000FF"/>
              </a:solidFill>
            </a:endParaRP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inh nen border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5263" y="-200025"/>
            <a:ext cx="9534526" cy="725805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1600200"/>
            <a:ext cx="2819400" cy="2774950"/>
            <a:chOff x="1979" y="1715"/>
            <a:chExt cx="1849" cy="189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9223" name="AutoShape 7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9225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7" name="AutoShape 11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9229" name="AutoShape 13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0" name="AutoShape 14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1" name="AutoShape 15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2" name="AutoShape 16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572000" y="609600"/>
            <a:ext cx="2819400" cy="2774950"/>
            <a:chOff x="1979" y="1715"/>
            <a:chExt cx="1849" cy="1892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9235" name="AutoShape 19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9237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8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9" name="AutoShape 23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9241" name="AutoShape 25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AutoShape 26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AutoShape 27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AutoShape 28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57" name="Line 41"/>
          <p:cNvSpPr>
            <a:spLocks noChangeShapeType="1"/>
          </p:cNvSpPr>
          <p:nvPr/>
        </p:nvSpPr>
        <p:spPr bwMode="auto">
          <a:xfrm flipV="1">
            <a:off x="3140075" y="1438275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905000" y="2286000"/>
            <a:ext cx="17700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.VnAvant" pitchFamily="34" charset="0"/>
              </a:rPr>
              <a:t>§­êng cong</a:t>
            </a: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2209800" y="4191000"/>
            <a:ext cx="49815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.VnAvant" pitchFamily="34" charset="0"/>
              </a:rPr>
              <a:t>Khèi cÇu l¨n ®­îc v× </a:t>
            </a:r>
          </a:p>
          <a:p>
            <a:r>
              <a:rPr lang="en-US" sz="3200">
                <a:latin typeface=".VnAvant" pitchFamily="34" charset="0"/>
              </a:rPr>
              <a:t>®­êng bao quanh cña</a:t>
            </a:r>
          </a:p>
          <a:p>
            <a:r>
              <a:rPr lang="en-US" sz="3200">
                <a:latin typeface=".VnAvant" pitchFamily="34" charset="0"/>
              </a:rPr>
              <a:t>Khèi cÇu lµ ®­êng cong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9827E-6 L 0.43333 1.0982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" grpId="0" animBg="1"/>
      <p:bldP spid="9258" grpId="0" animBg="1"/>
      <p:bldP spid="92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inh nen 1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 rot="-25167949">
            <a:off x="4997450" y="541338"/>
            <a:ext cx="2324100" cy="3581400"/>
            <a:chOff x="1872" y="480"/>
            <a:chExt cx="2016" cy="2880"/>
          </a:xfrm>
        </p:grpSpPr>
        <p:sp>
          <p:nvSpPr>
            <p:cNvPr id="8198" name="Oval 6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Oval 9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02" name="Picture 10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09800" y="4191000"/>
            <a:ext cx="47450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.VnAvant" pitchFamily="34" charset="0"/>
              </a:rPr>
              <a:t>Khèi trô l¨n ®­îc v× </a:t>
            </a:r>
          </a:p>
          <a:p>
            <a:r>
              <a:rPr lang="en-US" sz="3200">
                <a:latin typeface=".VnAvant" pitchFamily="34" charset="0"/>
              </a:rPr>
              <a:t>®­êng bao quanh cña</a:t>
            </a:r>
          </a:p>
          <a:p>
            <a:r>
              <a:rPr lang="en-US" sz="3200">
                <a:latin typeface=".VnAvant" pitchFamily="34" charset="0"/>
              </a:rPr>
              <a:t>Khèi trô lµ ®­êng cong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1143000"/>
            <a:ext cx="1905000" cy="2971800"/>
            <a:chOff x="1872" y="480"/>
            <a:chExt cx="2016" cy="2880"/>
          </a:xfrm>
        </p:grpSpPr>
        <p:sp>
          <p:nvSpPr>
            <p:cNvPr id="8205" name="Oval 13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Oval 16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09" name="Picture 17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1981200" y="1371600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46125" y="2219325"/>
            <a:ext cx="17700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.VnAvant" pitchFamily="34" charset="0"/>
              </a:rPr>
              <a:t>§­êng cong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387E-6 L -0.25 0.39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10" grpId="0" animBg="1"/>
      <p:bldP spid="82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8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7009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00FF"/>
                </a:solidFill>
              </a:rPr>
              <a:t>Khác nhau:</a:t>
            </a: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wesome_flowe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2895600"/>
            <a:ext cx="2590800" cy="2546350"/>
            <a:chOff x="1979" y="1715"/>
            <a:chExt cx="1849" cy="189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12295" name="AutoShape 7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12297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9" name="AutoShape 11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12301" name="AutoShape 13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2" name="AutoShape 14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AutoShape 15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AutoShape 16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657600" y="2895600"/>
            <a:ext cx="2590800" cy="2546350"/>
            <a:chOff x="1979" y="1715"/>
            <a:chExt cx="1849" cy="1892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12307" name="AutoShape 19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12309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10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11" name="AutoShape 23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12313" name="AutoShape 25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4" name="AutoShape 26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5" name="AutoShape 27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6" name="AutoShape 28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3505200" y="381000"/>
            <a:ext cx="2590800" cy="2546350"/>
            <a:chOff x="1979" y="1715"/>
            <a:chExt cx="1849" cy="1892"/>
          </a:xfrm>
        </p:grpSpPr>
        <p:grpSp>
          <p:nvGrpSpPr>
            <p:cNvPr id="11" name="Group 55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12344" name="AutoShape 56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57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12346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7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8" name="AutoShape 60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61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12350" name="AutoShape 62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1" name="AutoShape 63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2" name="AutoShape 64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3" name="AutoShape 65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354" name="Text Box 66"/>
          <p:cNvSpPr txBox="1">
            <a:spLocks noChangeArrowheads="1"/>
          </p:cNvSpPr>
          <p:nvPr/>
        </p:nvSpPr>
        <p:spPr bwMode="auto">
          <a:xfrm>
            <a:off x="898525" y="5472113"/>
            <a:ext cx="625792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.VnAvant" pitchFamily="34" charset="0"/>
              </a:rPr>
              <a:t>V× khèi cÇu kh«ng cã mÆt</a:t>
            </a:r>
          </a:p>
          <a:p>
            <a:r>
              <a:rPr lang="en-US" sz="2800">
                <a:latin typeface=".VnAvant" pitchFamily="34" charset="0"/>
              </a:rPr>
              <a:t>Ph¼ng nµo mµ ®Òu lµ ®­êng cong</a:t>
            </a:r>
          </a:p>
        </p:txBody>
      </p:sp>
      <p:sp>
        <p:nvSpPr>
          <p:cNvPr id="12355" name="Text Box 67"/>
          <p:cNvSpPr txBox="1">
            <a:spLocks noChangeArrowheads="1"/>
          </p:cNvSpPr>
          <p:nvPr/>
        </p:nvSpPr>
        <p:spPr bwMode="auto">
          <a:xfrm>
            <a:off x="822325" y="2652713"/>
            <a:ext cx="24003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.VnAvant" pitchFamily="34" charset="0"/>
              </a:rPr>
              <a:t>§­êng cong</a:t>
            </a:r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>
            <a:off x="3200400" y="29718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5607E-6 C 0.04635 -0.1526 0.09271 -0.30521 0.14618 -0.36763 C 0.19965 -0.43006 0.29167 -0.37295 0.32066 -0.37411 " pathEditMode="relative" ptsTypes="a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38728E-6 C 0.11303 0.00047 0.22605 0.00116 0.27292 0.07399 C 0.3198 0.14682 0.27934 0.37665 0.28091 0.43746 " pathEditMode="relative" ptsTypes="a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4" grpId="0" animBg="1"/>
      <p:bldP spid="12355" grpId="0" animBg="1"/>
      <p:bldP spid="123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wesome_flowe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3276600"/>
            <a:ext cx="2057400" cy="2743200"/>
            <a:chOff x="1872" y="480"/>
            <a:chExt cx="2016" cy="2880"/>
          </a:xfrm>
        </p:grpSpPr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0" name="Picture 10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14400" y="3429000"/>
            <a:ext cx="2057400" cy="2743200"/>
            <a:chOff x="1872" y="480"/>
            <a:chExt cx="2016" cy="2880"/>
          </a:xfrm>
        </p:grpSpPr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6" name="Picture 16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705 C -0.0099 -0.13248 -0.00729 -0.29179 0.04774 -0.35121 C 0.10278 -0.41064 0.27083 -0.3348 0.31771 -0.33017 C 0.36458 -0.32555 0.3467 -0.32462 0.32882 -0.3237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638175" y="1417638"/>
            <a:ext cx="6732588" cy="6704012"/>
            <a:chOff x="-2112" y="901"/>
            <a:chExt cx="4241" cy="4223"/>
          </a:xfrm>
        </p:grpSpPr>
        <p:sp>
          <p:nvSpPr>
            <p:cNvPr id="90117" name="Freeform 5"/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18" name="AutoShape 6"/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9" name="Freeform 7"/>
            <p:cNvSpPr>
              <a:spLocks/>
            </p:cNvSpPr>
            <p:nvPr/>
          </p:nvSpPr>
          <p:spPr bwMode="auto">
            <a:xfrm>
              <a:off x="1570" y="901"/>
              <a:ext cx="545" cy="216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1" name="Freeform 9"/>
            <p:cNvSpPr>
              <a:spLocks/>
            </p:cNvSpPr>
            <p:nvPr/>
          </p:nvSpPr>
          <p:spPr bwMode="auto">
            <a:xfrm>
              <a:off x="0" y="904"/>
              <a:ext cx="2129" cy="544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22" name="Line 10"/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1755775" y="5480050"/>
            <a:ext cx="5354638" cy="1189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/>
              <a:t>Khối vuông</a:t>
            </a:r>
          </a:p>
        </p:txBody>
      </p:sp>
      <p:pic>
        <p:nvPicPr>
          <p:cNvPr id="90127" name="Picture 15" descr="2FF4A10BE8D543779575ADE7409EF7B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90128" name="Picture 16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0" y="261938"/>
            <a:ext cx="914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latin typeface="Arial" charset="0"/>
              </a:rPr>
              <a:t>Nhận biết khối vuông, khối chữ nhật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reeform 4"/>
          <p:cNvSpPr>
            <a:spLocks/>
          </p:cNvSpPr>
          <p:nvPr/>
        </p:nvSpPr>
        <p:spPr bwMode="auto">
          <a:xfrm>
            <a:off x="3821113" y="1323975"/>
            <a:ext cx="801687" cy="3241675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616450" y="1257300"/>
            <a:ext cx="2540000" cy="2540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3829050" y="3790950"/>
            <a:ext cx="3284538" cy="819150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810000" y="1287463"/>
            <a:ext cx="3359150" cy="3297237"/>
            <a:chOff x="2400" y="811"/>
            <a:chExt cx="2116" cy="2077"/>
          </a:xfrm>
        </p:grpSpPr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0" name="Freeform 12"/>
          <p:cNvSpPr>
            <a:spLocks/>
          </p:cNvSpPr>
          <p:nvPr/>
        </p:nvSpPr>
        <p:spPr bwMode="auto">
          <a:xfrm>
            <a:off x="6369050" y="1282700"/>
            <a:ext cx="788988" cy="3248025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3822700" y="2101850"/>
            <a:ext cx="2514600" cy="2489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Freeform 37"/>
          <p:cNvSpPr>
            <a:spLocks/>
          </p:cNvSpPr>
          <p:nvPr/>
        </p:nvSpPr>
        <p:spPr bwMode="auto">
          <a:xfrm>
            <a:off x="3797300" y="1270000"/>
            <a:ext cx="3386138" cy="831850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536575" y="1162050"/>
            <a:ext cx="6732588" cy="6704013"/>
            <a:chOff x="-2112" y="901"/>
            <a:chExt cx="4241" cy="4223"/>
          </a:xfrm>
        </p:grpSpPr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AutoShape 42"/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1570" y="901"/>
              <a:ext cx="545" cy="216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Rectangle 47"/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0" y="904"/>
              <a:ext cx="2129" cy="544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Line 49"/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366713" y="5927725"/>
            <a:ext cx="273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vuông.</a:t>
            </a: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3140075" y="594360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7220" name="Text Box 52"/>
          <p:cNvSpPr txBox="1">
            <a:spLocks noChangeArrowheads="1"/>
          </p:cNvSpPr>
          <p:nvPr/>
        </p:nvSpPr>
        <p:spPr bwMode="auto">
          <a:xfrm>
            <a:off x="6175375" y="5886450"/>
            <a:ext cx="252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228600" y="6313488"/>
            <a:ext cx="2905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Mặt sau và mặt trước</a:t>
            </a: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3097213" y="6302375"/>
            <a:ext cx="292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vuông có thể lật.</a:t>
            </a:r>
          </a:p>
        </p:txBody>
      </p:sp>
      <p:sp>
        <p:nvSpPr>
          <p:cNvPr id="7223" name="Text Box 55"/>
          <p:cNvSpPr txBox="1">
            <a:spLocks noChangeArrowheads="1"/>
          </p:cNvSpPr>
          <p:nvPr/>
        </p:nvSpPr>
        <p:spPr bwMode="auto">
          <a:xfrm>
            <a:off x="5943600" y="631348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5. Khối vuông có thể trượt.</a:t>
            </a:r>
          </a:p>
        </p:txBody>
      </p:sp>
      <p:sp>
        <p:nvSpPr>
          <p:cNvPr id="7181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7183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30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7184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5000" y="5334000"/>
            <a:ext cx="14478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vuông</a:t>
            </a:r>
          </a:p>
        </p:txBody>
      </p:sp>
      <p:sp>
        <p:nvSpPr>
          <p:cNvPr id="718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7191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7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7182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8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7236" name="Text Box 68"/>
          <p:cNvSpPr txBox="1">
            <a:spLocks noChangeArrowheads="1"/>
          </p:cNvSpPr>
          <p:nvPr/>
        </p:nvSpPr>
        <p:spPr bwMode="auto">
          <a:xfrm>
            <a:off x="1763713" y="579438"/>
            <a:ext cx="71199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Khối vuông có thể chồng lên nhau.</a:t>
            </a:r>
          </a:p>
        </p:txBody>
      </p:sp>
      <p:sp>
        <p:nvSpPr>
          <p:cNvPr id="7237" name="AutoShape 69"/>
          <p:cNvSpPr>
            <a:spLocks noChangeArrowheads="1"/>
          </p:cNvSpPr>
          <p:nvPr/>
        </p:nvSpPr>
        <p:spPr bwMode="auto">
          <a:xfrm>
            <a:off x="7739063" y="3497263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8" name="AutoShape 70"/>
          <p:cNvSpPr>
            <a:spLocks noChangeArrowheads="1"/>
          </p:cNvSpPr>
          <p:nvPr/>
        </p:nvSpPr>
        <p:spPr bwMode="auto">
          <a:xfrm>
            <a:off x="7739063" y="2670175"/>
            <a:ext cx="1058862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9" name="Rectangle 71"/>
          <p:cNvSpPr>
            <a:spLocks noChangeArrowheads="1"/>
          </p:cNvSpPr>
          <p:nvPr/>
        </p:nvSpPr>
        <p:spPr bwMode="auto">
          <a:xfrm>
            <a:off x="493713" y="1514475"/>
            <a:ext cx="1089025" cy="9858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2224088" y="1489075"/>
            <a:ext cx="1085850" cy="1089025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1" name="Rectangle 73"/>
          <p:cNvSpPr>
            <a:spLocks noChangeArrowheads="1"/>
          </p:cNvSpPr>
          <p:nvPr/>
        </p:nvSpPr>
        <p:spPr bwMode="auto">
          <a:xfrm>
            <a:off x="509588" y="2663825"/>
            <a:ext cx="1089025" cy="9858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2" name="Rectangle 74"/>
          <p:cNvSpPr>
            <a:spLocks noChangeArrowheads="1"/>
          </p:cNvSpPr>
          <p:nvPr/>
        </p:nvSpPr>
        <p:spPr bwMode="auto">
          <a:xfrm>
            <a:off x="2193925" y="2690813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3" name="Rectangle 75"/>
          <p:cNvSpPr>
            <a:spLocks noChangeArrowheads="1"/>
          </p:cNvSpPr>
          <p:nvPr/>
        </p:nvSpPr>
        <p:spPr bwMode="auto">
          <a:xfrm>
            <a:off x="496888" y="3784600"/>
            <a:ext cx="1089025" cy="9858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4" name="Rectangle 76"/>
          <p:cNvSpPr>
            <a:spLocks noChangeArrowheads="1"/>
          </p:cNvSpPr>
          <p:nvPr/>
        </p:nvSpPr>
        <p:spPr bwMode="auto">
          <a:xfrm>
            <a:off x="2193925" y="3822700"/>
            <a:ext cx="1130300" cy="9731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52" name="AutoShape 84"/>
          <p:cNvSpPr>
            <a:spLocks noChangeArrowheads="1"/>
          </p:cNvSpPr>
          <p:nvPr/>
        </p:nvSpPr>
        <p:spPr bwMode="auto">
          <a:xfrm>
            <a:off x="7724775" y="1943100"/>
            <a:ext cx="1058863" cy="98742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2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1"/>
                  </p:tgtEl>
                </p:cond>
              </p:nextCondLst>
            </p:seq>
          </p:childTnLst>
        </p:cTn>
      </p:par>
    </p:tnLst>
    <p:bldLst>
      <p:bldP spid="7172" grpId="0" animBg="1"/>
      <p:bldP spid="7172" grpId="1" animBg="1"/>
      <p:bldP spid="7173" grpId="0" animBg="1"/>
      <p:bldP spid="7173" grpId="1" animBg="1"/>
      <p:bldP spid="7174" grpId="0" animBg="1"/>
      <p:bldP spid="7174" grpId="1" animBg="1"/>
      <p:bldP spid="7180" grpId="0" animBg="1"/>
      <p:bldP spid="7180" grpId="1" animBg="1"/>
      <p:bldP spid="7201" grpId="0" animBg="1"/>
      <p:bldP spid="7201" grpId="1" animBg="1"/>
      <p:bldP spid="7205" grpId="0" animBg="1"/>
      <p:bldP spid="7205" grpId="1" animBg="1"/>
      <p:bldP spid="7218" grpId="0"/>
      <p:bldP spid="7219" grpId="0"/>
      <p:bldP spid="7220" grpId="0"/>
      <p:bldP spid="7221" grpId="0"/>
      <p:bldP spid="7222" grpId="0"/>
      <p:bldP spid="7223" grpId="0"/>
      <p:bldP spid="7237" grpId="0" animBg="1"/>
      <p:bldP spid="7238" grpId="0" animBg="1"/>
      <p:bldP spid="7239" grpId="0" animBg="1"/>
      <p:bldP spid="7240" grpId="0" animBg="1"/>
      <p:bldP spid="7241" grpId="0" animBg="1"/>
      <p:bldP spid="7242" grpId="0" animBg="1"/>
      <p:bldP spid="7243" grpId="0" animBg="1"/>
      <p:bldP spid="7244" grpId="0" animBg="1"/>
      <p:bldP spid="72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511326_847403302953355_534784358905877166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762000"/>
            <a:ext cx="4267200" cy="5364163"/>
          </a:xfrm>
        </p:spPr>
      </p:pic>
      <p:pic>
        <p:nvPicPr>
          <p:cNvPr id="5" name="Picture 4" descr="314472034_847789209697105_649474076084613574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762000"/>
            <a:ext cx="36576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1755775" y="5480050"/>
            <a:ext cx="6342063" cy="1189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/>
              <a:t>Khối chữ nhật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322513" y="1657350"/>
            <a:ext cx="5087937" cy="3324225"/>
            <a:chOff x="-1077" y="992"/>
            <a:chExt cx="3149" cy="2094"/>
          </a:xfrm>
        </p:grpSpPr>
        <p:sp>
          <p:nvSpPr>
            <p:cNvPr id="91148" name="Freeform 12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49" name="AutoShape 13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0" name="Freeform 14"/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51" name="Rectangle 15"/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Freeform 16"/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153" name="Picture 17" descr="2FF4A10BE8D543779575ADE7409EF7B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91154" name="Picture 18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04467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8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9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0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1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2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4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5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241425" y="196850"/>
            <a:ext cx="770413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/>
              <a:t>Nhận biết khối cầu</a:t>
            </a:r>
          </a:p>
        </p:txBody>
      </p:sp>
      <p:pic>
        <p:nvPicPr>
          <p:cNvPr id="104481" name="Picture 33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04482" name="Picture 34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365375" y="5545138"/>
            <a:ext cx="48768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   Khối cầu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  <p:bldP spid="1044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5" name="Picture 55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3590925"/>
            <a:ext cx="1109662" cy="3267075"/>
          </a:xfrm>
          <a:prstGeom prst="rect">
            <a:avLst/>
          </a:prstGeom>
          <a:noFill/>
        </p:spPr>
      </p:pic>
      <p:sp>
        <p:nvSpPr>
          <p:cNvPr id="61442" name="Freeform 2"/>
          <p:cNvSpPr>
            <a:spLocks/>
          </p:cNvSpPr>
          <p:nvPr/>
        </p:nvSpPr>
        <p:spPr bwMode="auto">
          <a:xfrm>
            <a:off x="3846513" y="1044575"/>
            <a:ext cx="827087" cy="3114675"/>
          </a:xfrm>
          <a:custGeom>
            <a:avLst/>
            <a:gdLst/>
            <a:ahLst/>
            <a:cxnLst>
              <a:cxn ang="0">
                <a:pos x="9" y="462"/>
              </a:cxn>
              <a:cxn ang="0">
                <a:pos x="505" y="0"/>
              </a:cxn>
              <a:cxn ang="0">
                <a:pos x="497" y="1585"/>
              </a:cxn>
              <a:cxn ang="0">
                <a:pos x="0" y="2042"/>
              </a:cxn>
              <a:cxn ang="0">
                <a:pos x="8" y="465"/>
              </a:cxn>
            </a:cxnLst>
            <a:rect l="0" t="0" r="r" b="b"/>
            <a:pathLst>
              <a:path w="505" h="2042">
                <a:moveTo>
                  <a:pt x="9" y="462"/>
                </a:moveTo>
                <a:lnTo>
                  <a:pt x="505" y="0"/>
                </a:lnTo>
                <a:lnTo>
                  <a:pt x="497" y="1585"/>
                </a:lnTo>
                <a:lnTo>
                  <a:pt x="0" y="2042"/>
                </a:lnTo>
                <a:lnTo>
                  <a:pt x="8" y="465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679950" y="1054100"/>
            <a:ext cx="4127500" cy="23622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Freeform 4"/>
          <p:cNvSpPr>
            <a:spLocks/>
          </p:cNvSpPr>
          <p:nvPr/>
        </p:nvSpPr>
        <p:spPr bwMode="auto">
          <a:xfrm>
            <a:off x="3797300" y="3429000"/>
            <a:ext cx="4978400" cy="7620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2680" y="480"/>
              </a:cxn>
              <a:cxn ang="0">
                <a:pos x="3136" y="0"/>
              </a:cxn>
              <a:cxn ang="0">
                <a:pos x="520" y="0"/>
              </a:cxn>
              <a:cxn ang="0">
                <a:pos x="32" y="480"/>
              </a:cxn>
            </a:cxnLst>
            <a:rect l="0" t="0" r="r" b="b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835400" y="1033463"/>
            <a:ext cx="5019675" cy="3182937"/>
            <a:chOff x="1200" y="1091"/>
            <a:chExt cx="3162" cy="2005"/>
          </a:xfrm>
        </p:grpSpPr>
        <p:sp>
          <p:nvSpPr>
            <p:cNvPr id="61446" name="AutoShape 6"/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61447" name="Line 7"/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48" name="Line 8"/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49" name="Line 9"/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50" name="Freeform 10"/>
          <p:cNvSpPr>
            <a:spLocks/>
          </p:cNvSpPr>
          <p:nvPr/>
        </p:nvSpPr>
        <p:spPr bwMode="auto">
          <a:xfrm>
            <a:off x="7991475" y="1079500"/>
            <a:ext cx="831850" cy="3209925"/>
          </a:xfrm>
          <a:custGeom>
            <a:avLst/>
            <a:gdLst/>
            <a:ahLst/>
            <a:cxnLst>
              <a:cxn ang="0">
                <a:pos x="12" y="474"/>
              </a:cxn>
              <a:cxn ang="0">
                <a:pos x="505" y="0"/>
              </a:cxn>
              <a:cxn ang="0">
                <a:pos x="508" y="1488"/>
              </a:cxn>
              <a:cxn ang="0">
                <a:pos x="0" y="2022"/>
              </a:cxn>
              <a:cxn ang="0">
                <a:pos x="8" y="461"/>
              </a:cxn>
            </a:cxnLst>
            <a:rect l="0" t="0" r="r" b="b"/>
            <a:pathLst>
              <a:path w="508" h="2022">
                <a:moveTo>
                  <a:pt x="12" y="474"/>
                </a:moveTo>
                <a:lnTo>
                  <a:pt x="505" y="0"/>
                </a:lnTo>
                <a:lnTo>
                  <a:pt x="508" y="1488"/>
                </a:lnTo>
                <a:lnTo>
                  <a:pt x="0" y="2022"/>
                </a:lnTo>
                <a:lnTo>
                  <a:pt x="8" y="461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3835400" y="1809750"/>
            <a:ext cx="4140200" cy="2413000"/>
          </a:xfrm>
          <a:prstGeom prst="rect">
            <a:avLst/>
          </a:prstGeom>
          <a:solidFill>
            <a:srgbClr val="FF99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Freeform 12"/>
          <p:cNvSpPr>
            <a:spLocks/>
          </p:cNvSpPr>
          <p:nvPr/>
        </p:nvSpPr>
        <p:spPr bwMode="auto">
          <a:xfrm>
            <a:off x="3797300" y="1016000"/>
            <a:ext cx="4991100" cy="793750"/>
          </a:xfrm>
          <a:custGeom>
            <a:avLst/>
            <a:gdLst/>
            <a:ahLst/>
            <a:cxnLst>
              <a:cxn ang="0">
                <a:pos x="0" y="516"/>
              </a:cxn>
              <a:cxn ang="0">
                <a:pos x="2640" y="496"/>
              </a:cxn>
              <a:cxn ang="0">
                <a:pos x="3128" y="0"/>
              </a:cxn>
              <a:cxn ang="0">
                <a:pos x="488" y="8"/>
              </a:cxn>
              <a:cxn ang="0">
                <a:pos x="0" y="500"/>
              </a:cxn>
            </a:cxnLst>
            <a:rect l="0" t="0" r="r" b="b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759200" y="1003300"/>
            <a:ext cx="5087938" cy="3324225"/>
            <a:chOff x="-1077" y="992"/>
            <a:chExt cx="3149" cy="2094"/>
          </a:xfrm>
        </p:grpSpPr>
        <p:sp>
          <p:nvSpPr>
            <p:cNvPr id="61454" name="Freeform 14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AutoShape 15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6" name="Freeform 16"/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8" name="Freeform 18"/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0" y="5899150"/>
            <a:ext cx="3157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chữ nhật.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3079750" y="5899150"/>
            <a:ext cx="279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đáy.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6248400" y="5945188"/>
            <a:ext cx="2497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0" y="6313488"/>
            <a:ext cx="2979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 Mặt sau và mặt trước.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2630488" y="6284913"/>
            <a:ext cx="312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chữ nhật có thể lật.</a:t>
            </a: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5537200" y="6313488"/>
            <a:ext cx="360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5. Khối chữ nhật có thể trượt.</a:t>
            </a:r>
          </a:p>
        </p:txBody>
      </p:sp>
      <p:sp>
        <p:nvSpPr>
          <p:cNvPr id="61466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61467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30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6146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51000" y="5321300"/>
            <a:ext cx="1701800" cy="5461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ch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ữ nhật</a:t>
            </a:r>
          </a:p>
        </p:txBody>
      </p:sp>
      <p:sp>
        <p:nvSpPr>
          <p:cNvPr id="61469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1470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7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61471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8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61484" name="Rectangle 44"/>
          <p:cNvSpPr>
            <a:spLocks noChangeArrowheads="1"/>
          </p:cNvSpPr>
          <p:nvPr/>
        </p:nvSpPr>
        <p:spPr bwMode="auto">
          <a:xfrm>
            <a:off x="1531938" y="384175"/>
            <a:ext cx="73548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Khối chữ nhật có thể chồng lên nhau</a:t>
            </a:r>
          </a:p>
        </p:txBody>
      </p:sp>
      <p:pic>
        <p:nvPicPr>
          <p:cNvPr id="61494" name="Picture 54" descr="2FF4A10BE8D543779575ADE7409EF7B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25417 -3.7037E-7 " pathEditMode="relative" ptsTypes="AA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1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0"/>
                  </p:tgtEl>
                </p:cond>
              </p:nextCondLst>
            </p:seq>
          </p:childTnLst>
        </p:cTn>
      </p:par>
    </p:tnLst>
    <p:bldLst>
      <p:bldP spid="61442" grpId="0" animBg="1"/>
      <p:bldP spid="61442" grpId="1" animBg="1"/>
      <p:bldP spid="61443" grpId="0" animBg="1"/>
      <p:bldP spid="61443" grpId="1" animBg="1"/>
      <p:bldP spid="61444" grpId="0" animBg="1"/>
      <p:bldP spid="61444" grpId="1" animBg="1"/>
      <p:bldP spid="61450" grpId="0" animBg="1"/>
      <p:bldP spid="61450" grpId="1" animBg="1"/>
      <p:bldP spid="61451" grpId="0" animBg="1"/>
      <p:bldP spid="61451" grpId="1" animBg="1"/>
      <p:bldP spid="61452" grpId="0" animBg="1"/>
      <p:bldP spid="61452" grpId="1" animBg="1"/>
      <p:bldP spid="61460" grpId="0"/>
      <p:bldP spid="61461" grpId="0"/>
      <p:bldP spid="61462" grpId="0"/>
      <p:bldP spid="61463" grpId="0"/>
      <p:bldP spid="61464" grpId="0"/>
      <p:bldP spid="61465" grpId="0"/>
      <p:bldP spid="614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28" name="Picture 48" descr="2FF4A10BE8D543779575ADE7409EF7B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5725" y="3422650"/>
            <a:ext cx="1438275" cy="3435350"/>
          </a:xfrm>
          <a:prstGeom prst="rect">
            <a:avLst/>
          </a:prstGeom>
          <a:noFill/>
        </p:spPr>
      </p:pic>
      <p:sp>
        <p:nvSpPr>
          <p:cNvPr id="97312" name="Rectangle 32"/>
          <p:cNvSpPr>
            <a:spLocks noChangeArrowheads="1"/>
          </p:cNvSpPr>
          <p:nvPr/>
        </p:nvSpPr>
        <p:spPr bwMode="auto">
          <a:xfrm>
            <a:off x="1531938" y="384175"/>
            <a:ext cx="73548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Khối chữ nhật có thể chồng lên nhau</a:t>
            </a:r>
          </a:p>
        </p:txBody>
      </p:sp>
      <p:sp>
        <p:nvSpPr>
          <p:cNvPr id="97313" name="AutoShape 33"/>
          <p:cNvSpPr>
            <a:spLocks noChangeArrowheads="1"/>
          </p:cNvSpPr>
          <p:nvPr/>
        </p:nvSpPr>
        <p:spPr bwMode="auto">
          <a:xfrm>
            <a:off x="5878513" y="3744913"/>
            <a:ext cx="1741487" cy="82708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4" name="AutoShape 34"/>
          <p:cNvSpPr>
            <a:spLocks noChangeArrowheads="1"/>
          </p:cNvSpPr>
          <p:nvPr/>
        </p:nvSpPr>
        <p:spPr bwMode="auto">
          <a:xfrm>
            <a:off x="5892800" y="3048000"/>
            <a:ext cx="1741488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7315" name="AutoShape 35"/>
          <p:cNvSpPr>
            <a:spLocks noChangeArrowheads="1"/>
          </p:cNvSpPr>
          <p:nvPr/>
        </p:nvSpPr>
        <p:spPr bwMode="auto">
          <a:xfrm>
            <a:off x="5922963" y="2379663"/>
            <a:ext cx="1741487" cy="88582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7322" name="AutoShape 42"/>
          <p:cNvSpPr>
            <a:spLocks noChangeArrowheads="1"/>
          </p:cNvSpPr>
          <p:nvPr/>
        </p:nvSpPr>
        <p:spPr bwMode="auto">
          <a:xfrm>
            <a:off x="376238" y="2424113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3" name="AutoShape 43"/>
          <p:cNvSpPr>
            <a:spLocks noChangeArrowheads="1"/>
          </p:cNvSpPr>
          <p:nvPr/>
        </p:nvSpPr>
        <p:spPr bwMode="auto">
          <a:xfrm>
            <a:off x="2770188" y="2397125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4" name="AutoShape 44"/>
          <p:cNvSpPr>
            <a:spLocks noChangeArrowheads="1"/>
          </p:cNvSpPr>
          <p:nvPr/>
        </p:nvSpPr>
        <p:spPr bwMode="auto">
          <a:xfrm>
            <a:off x="2827338" y="3498850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5" name="AutoShape 45"/>
          <p:cNvSpPr>
            <a:spLocks noChangeArrowheads="1"/>
          </p:cNvSpPr>
          <p:nvPr/>
        </p:nvSpPr>
        <p:spPr bwMode="auto">
          <a:xfrm>
            <a:off x="390525" y="3554413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6" name="AutoShape 46"/>
          <p:cNvSpPr>
            <a:spLocks noChangeArrowheads="1"/>
          </p:cNvSpPr>
          <p:nvPr/>
        </p:nvSpPr>
        <p:spPr bwMode="auto">
          <a:xfrm>
            <a:off x="419100" y="4675188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7" name="AutoShape 47"/>
          <p:cNvSpPr>
            <a:spLocks noChangeArrowheads="1"/>
          </p:cNvSpPr>
          <p:nvPr/>
        </p:nvSpPr>
        <p:spPr bwMode="auto">
          <a:xfrm>
            <a:off x="2917825" y="4660900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7329" name="Picture 49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7825"/>
            <a:ext cx="920750" cy="20002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2" grpId="0"/>
      <p:bldP spid="97313" grpId="0" animBg="1"/>
      <p:bldP spid="97314" grpId="0" animBg="1"/>
      <p:bldP spid="97315" grpId="0" animBg="1"/>
      <p:bldP spid="97322" grpId="0" animBg="1"/>
      <p:bldP spid="97323" grpId="0" animBg="1"/>
      <p:bldP spid="97324" grpId="0" animBg="1"/>
      <p:bldP spid="97325" grpId="0" animBg="1"/>
      <p:bldP spid="97326" grpId="0" animBg="1"/>
      <p:bldP spid="973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314679771_1254659758718329_7455432350326711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066800"/>
            <a:ext cx="6934200" cy="4876800"/>
          </a:xfr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SO SÁNH</a:t>
            </a:r>
            <a:endParaRPr lang="en-US" dirty="0"/>
          </a:p>
        </p:txBody>
      </p:sp>
      <p:pic>
        <p:nvPicPr>
          <p:cNvPr id="6" name="Content Placeholder 5" descr="314494389_940104780300780_6896906631970451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28800"/>
            <a:ext cx="7162800" cy="4495800"/>
          </a:xfrm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420688" y="3398838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2122488" y="3443288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08" name="AutoShape 40"/>
          <p:cNvSpPr>
            <a:spLocks noChangeArrowheads="1"/>
          </p:cNvSpPr>
          <p:nvPr/>
        </p:nvSpPr>
        <p:spPr bwMode="auto">
          <a:xfrm>
            <a:off x="174625" y="2163763"/>
            <a:ext cx="1243013" cy="113347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436563" y="4548188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0" name="Rectangle 42"/>
          <p:cNvSpPr>
            <a:spLocks noChangeArrowheads="1"/>
          </p:cNvSpPr>
          <p:nvPr/>
        </p:nvSpPr>
        <p:spPr bwMode="auto">
          <a:xfrm>
            <a:off x="2105025" y="4560888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423863" y="5668963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2" name="Rectangle 44"/>
          <p:cNvSpPr>
            <a:spLocks noChangeArrowheads="1"/>
          </p:cNvSpPr>
          <p:nvPr/>
        </p:nvSpPr>
        <p:spPr bwMode="auto">
          <a:xfrm>
            <a:off x="2120900" y="5707063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4" name="AutoShape 46"/>
          <p:cNvSpPr>
            <a:spLocks noChangeArrowheads="1"/>
          </p:cNvSpPr>
          <p:nvPr/>
        </p:nvSpPr>
        <p:spPr bwMode="auto">
          <a:xfrm>
            <a:off x="3975100" y="2003425"/>
            <a:ext cx="2424113" cy="123348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5" name="AutoShape 47"/>
          <p:cNvSpPr>
            <a:spLocks noChangeArrowheads="1"/>
          </p:cNvSpPr>
          <p:nvPr/>
        </p:nvSpPr>
        <p:spPr bwMode="auto">
          <a:xfrm>
            <a:off x="4294188" y="3468688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6" name="AutoShape 48"/>
          <p:cNvSpPr>
            <a:spLocks noChangeArrowheads="1"/>
          </p:cNvSpPr>
          <p:nvPr/>
        </p:nvSpPr>
        <p:spPr bwMode="auto">
          <a:xfrm>
            <a:off x="6688138" y="3441700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7" name="AutoShape 49"/>
          <p:cNvSpPr>
            <a:spLocks noChangeArrowheads="1"/>
          </p:cNvSpPr>
          <p:nvPr/>
        </p:nvSpPr>
        <p:spPr bwMode="auto">
          <a:xfrm>
            <a:off x="6745288" y="4543425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8" name="AutoShape 50"/>
          <p:cNvSpPr>
            <a:spLocks noChangeArrowheads="1"/>
          </p:cNvSpPr>
          <p:nvPr/>
        </p:nvSpPr>
        <p:spPr bwMode="auto">
          <a:xfrm>
            <a:off x="4308475" y="4598988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9" name="AutoShape 51"/>
          <p:cNvSpPr>
            <a:spLocks noChangeArrowheads="1"/>
          </p:cNvSpPr>
          <p:nvPr/>
        </p:nvSpPr>
        <p:spPr bwMode="auto">
          <a:xfrm>
            <a:off x="4337050" y="5719763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20" name="AutoShape 52"/>
          <p:cNvSpPr>
            <a:spLocks noChangeArrowheads="1"/>
          </p:cNvSpPr>
          <p:nvPr/>
        </p:nvSpPr>
        <p:spPr bwMode="auto">
          <a:xfrm>
            <a:off x="6835775" y="5705475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3" name="AutoShape 65"/>
          <p:cNvSpPr>
            <a:spLocks noChangeArrowheads="1"/>
          </p:cNvSpPr>
          <p:nvPr/>
        </p:nvSpPr>
        <p:spPr bwMode="auto">
          <a:xfrm>
            <a:off x="265113" y="1058863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4" name="AutoShape 66"/>
          <p:cNvSpPr>
            <a:spLocks noChangeArrowheads="1"/>
          </p:cNvSpPr>
          <p:nvPr/>
        </p:nvSpPr>
        <p:spPr bwMode="auto">
          <a:xfrm>
            <a:off x="292100" y="233363"/>
            <a:ext cx="1058863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6" name="AutoShape 68"/>
          <p:cNvSpPr>
            <a:spLocks noChangeArrowheads="1"/>
          </p:cNvSpPr>
          <p:nvPr/>
        </p:nvSpPr>
        <p:spPr bwMode="auto">
          <a:xfrm>
            <a:off x="6445250" y="971550"/>
            <a:ext cx="1741488" cy="827088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7" name="AutoShape 69"/>
          <p:cNvSpPr>
            <a:spLocks noChangeArrowheads="1"/>
          </p:cNvSpPr>
          <p:nvPr/>
        </p:nvSpPr>
        <p:spPr bwMode="auto">
          <a:xfrm>
            <a:off x="6459538" y="304800"/>
            <a:ext cx="1741487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4039" name="Text Box 71"/>
          <p:cNvSpPr txBox="1">
            <a:spLocks noChangeArrowheads="1"/>
          </p:cNvSpPr>
          <p:nvPr/>
        </p:nvSpPr>
        <p:spPr bwMode="auto">
          <a:xfrm>
            <a:off x="2147888" y="479425"/>
            <a:ext cx="4065587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latin typeface=".VnTime" pitchFamily="34" charset="0"/>
              </a:rPr>
              <a:t>Gièng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4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6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 animBg="1"/>
      <p:bldP spid="83984" grpId="0" animBg="1"/>
      <p:bldP spid="84008" grpId="0" animBg="1"/>
      <p:bldP spid="84008" grpId="1" animBg="1"/>
      <p:bldP spid="84008" grpId="2" animBg="1"/>
      <p:bldP spid="84009" grpId="0" animBg="1"/>
      <p:bldP spid="84010" grpId="0" animBg="1"/>
      <p:bldP spid="84011" grpId="0" animBg="1"/>
      <p:bldP spid="84012" grpId="0" animBg="1"/>
      <p:bldP spid="84014" grpId="0" animBg="1"/>
      <p:bldP spid="84014" grpId="1" animBg="1"/>
      <p:bldP spid="84014" grpId="2" animBg="1"/>
      <p:bldP spid="84015" grpId="0" animBg="1"/>
      <p:bldP spid="84016" grpId="0" animBg="1"/>
      <p:bldP spid="84017" grpId="0" animBg="1"/>
      <p:bldP spid="84018" grpId="0" animBg="1"/>
      <p:bldP spid="84019" grpId="0" animBg="1"/>
      <p:bldP spid="84020" grpId="0" animBg="1"/>
      <p:bldP spid="84033" grpId="0" animBg="1"/>
      <p:bldP spid="84034" grpId="0" animBg="1"/>
      <p:bldP spid="84036" grpId="0" animBg="1"/>
      <p:bldP spid="84037" grpId="0" animBg="1"/>
      <p:bldP spid="840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858963" y="0"/>
            <a:ext cx="6297612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.VnTime" pitchFamily="34" charset="0"/>
              </a:rPr>
              <a:t>Kh¸c nhau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4951413" y="3714750"/>
            <a:ext cx="1827212" cy="8143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992688" y="4803775"/>
            <a:ext cx="1800225" cy="8286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7081838" y="4818063"/>
            <a:ext cx="1841500" cy="78422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7140575" y="5891213"/>
            <a:ext cx="1828800" cy="76993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5003800" y="5870575"/>
            <a:ext cx="1844675" cy="798513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7067550" y="3759200"/>
            <a:ext cx="1828800" cy="7270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565150" y="4092575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552450" y="5473700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547688" y="2671763"/>
            <a:ext cx="1335087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2351088" y="4076700"/>
            <a:ext cx="1335087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5" name="Rectangle 19"/>
          <p:cNvSpPr>
            <a:spLocks noChangeArrowheads="1"/>
          </p:cNvSpPr>
          <p:nvPr/>
        </p:nvSpPr>
        <p:spPr bwMode="auto">
          <a:xfrm>
            <a:off x="2335213" y="2700338"/>
            <a:ext cx="1335087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2393950" y="5456238"/>
            <a:ext cx="1335088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43" name="Line 27"/>
          <p:cNvSpPr>
            <a:spLocks noChangeShapeType="1"/>
          </p:cNvSpPr>
          <p:nvPr/>
        </p:nvSpPr>
        <p:spPr bwMode="auto">
          <a:xfrm>
            <a:off x="4746625" y="1306513"/>
            <a:ext cx="0" cy="555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44" name="AutoShape 28"/>
          <p:cNvSpPr>
            <a:spLocks noChangeArrowheads="1"/>
          </p:cNvSpPr>
          <p:nvPr/>
        </p:nvSpPr>
        <p:spPr bwMode="auto">
          <a:xfrm>
            <a:off x="1349375" y="827088"/>
            <a:ext cx="1597025" cy="1481137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45" name="AutoShape 29"/>
          <p:cNvSpPr>
            <a:spLocks noChangeArrowheads="1"/>
          </p:cNvSpPr>
          <p:nvPr/>
        </p:nvSpPr>
        <p:spPr bwMode="auto">
          <a:xfrm>
            <a:off x="5732463" y="1481138"/>
            <a:ext cx="2251075" cy="1030287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 animBg="1"/>
      <p:bldP spid="86022" grpId="0" animBg="1"/>
      <p:bldP spid="86023" grpId="0" animBg="1"/>
      <p:bldP spid="86024" grpId="0" animBg="1"/>
      <p:bldP spid="86027" grpId="0" animBg="1"/>
      <p:bldP spid="86030" grpId="0" animBg="1"/>
      <p:bldP spid="86031" grpId="0" animBg="1"/>
      <p:bldP spid="86032" grpId="0" animBg="1"/>
      <p:bldP spid="86033" grpId="0" animBg="1"/>
      <p:bldP spid="86034" grpId="0" animBg="1"/>
      <p:bldP spid="86035" grpId="0" animBg="1"/>
      <p:bldP spid="86038" grpId="0" animBg="1"/>
      <p:bldP spid="86044" grpId="0" animBg="1"/>
      <p:bldP spid="860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6"/>
          <p:cNvSpPr>
            <a:spLocks noChangeArrowheads="1" noChangeShapeType="1" noTextEdit="1"/>
          </p:cNvSpPr>
          <p:nvPr/>
        </p:nvSpPr>
        <p:spPr bwMode="auto">
          <a:xfrm>
            <a:off x="3952875" y="3078163"/>
            <a:ext cx="12382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1</a:t>
            </a:r>
          </a:p>
        </p:txBody>
      </p:sp>
      <p:pic>
        <p:nvPicPr>
          <p:cNvPr id="41987" name="Picture 7" descr="Picture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WordArt 9"/>
          <p:cNvSpPr>
            <a:spLocks noChangeArrowheads="1" noChangeShapeType="1" noTextEdit="1"/>
          </p:cNvSpPr>
          <p:nvPr/>
        </p:nvSpPr>
        <p:spPr bwMode="auto">
          <a:xfrm>
            <a:off x="2286000" y="685800"/>
            <a:ext cx="2819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989" name="WordArt 10"/>
          <p:cNvSpPr>
            <a:spLocks noChangeArrowheads="1" noChangeShapeType="1" noTextEdit="1"/>
          </p:cNvSpPr>
          <p:nvPr/>
        </p:nvSpPr>
        <p:spPr bwMode="auto">
          <a:xfrm>
            <a:off x="685800" y="3505200"/>
            <a:ext cx="5867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nhận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838200"/>
            <a:ext cx="37338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600" dirty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1991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35" descr="Picture1chimca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86600" y="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10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626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6"/>
          <p:cNvSpPr>
            <a:spLocks noChangeArrowheads="1" noChangeShapeType="1" noTextEdit="1"/>
          </p:cNvSpPr>
          <p:nvPr/>
        </p:nvSpPr>
        <p:spPr bwMode="auto">
          <a:xfrm>
            <a:off x="3952875" y="3078163"/>
            <a:ext cx="12382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1</a:t>
            </a:r>
          </a:p>
        </p:txBody>
      </p:sp>
      <p:pic>
        <p:nvPicPr>
          <p:cNvPr id="46083" name="Picture 7" descr="Picture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WordArt 9"/>
          <p:cNvSpPr>
            <a:spLocks noChangeArrowheads="1" noChangeShapeType="1" noTextEdit="1"/>
          </p:cNvSpPr>
          <p:nvPr/>
        </p:nvSpPr>
        <p:spPr bwMode="auto">
          <a:xfrm>
            <a:off x="2286000" y="685800"/>
            <a:ext cx="2819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085" name="WordArt 10"/>
          <p:cNvSpPr>
            <a:spLocks noChangeArrowheads="1" noChangeShapeType="1" noTextEdit="1"/>
          </p:cNvSpPr>
          <p:nvPr/>
        </p:nvSpPr>
        <p:spPr bwMode="auto">
          <a:xfrm>
            <a:off x="685800" y="3505200"/>
            <a:ext cx="5867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838200"/>
            <a:ext cx="37338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600" dirty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6087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35" descr="Picture1chimca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86600" y="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10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626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810125" y="3397250"/>
            <a:ext cx="3622675" cy="3460750"/>
            <a:chOff x="3432" y="1000"/>
            <a:chExt cx="2328" cy="2308"/>
          </a:xfrm>
        </p:grpSpPr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 rot="16200000" flipH="1">
              <a:off x="4333" y="1881"/>
              <a:ext cx="2304" cy="550"/>
            </a:xfrm>
            <a:prstGeom prst="parallelogram">
              <a:avLst>
                <a:gd name="adj" fmla="val 10490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>
              <a:off x="3432" y="1000"/>
              <a:ext cx="2304" cy="576"/>
            </a:xfrm>
            <a:prstGeom prst="parallelogram">
              <a:avLst>
                <a:gd name="adj" fmla="val 9792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4854575" y="4259263"/>
            <a:ext cx="2701925" cy="2598737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42913" y="4311650"/>
            <a:ext cx="4025900" cy="2546350"/>
            <a:chOff x="-1077" y="992"/>
            <a:chExt cx="3149" cy="2094"/>
          </a:xfrm>
        </p:grpSpPr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AutoShape 50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1512888" y="4384675"/>
            <a:ext cx="68024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20000"/>
              </a:spcBef>
            </a:pP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673100" y="0"/>
            <a:ext cx="2476500" cy="3733800"/>
            <a:chOff x="1872" y="480"/>
            <a:chExt cx="2016" cy="2880"/>
          </a:xfrm>
        </p:grpSpPr>
        <p:sp>
          <p:nvSpPr>
            <p:cNvPr id="2107" name="Oval 59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8" name="Line 60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Line 61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Oval 62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11" name="Picture 63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029200" y="228600"/>
            <a:ext cx="2935287" cy="3003550"/>
            <a:chOff x="1979" y="1715"/>
            <a:chExt cx="1849" cy="1892"/>
          </a:xfrm>
        </p:grpSpPr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2114" name="AutoShape 66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67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2116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7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8" name="AutoShape 70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71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2120" name="AutoShape 72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" name="AutoShape 73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2" name="AutoShape 74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3" name="AutoShape 75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42400" cy="6858000"/>
          </a:xfrm>
          <a:noFill/>
          <a:ln/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học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đến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đây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kết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thúc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Chúc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cô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luôn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mạnh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khỏe,công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tác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tốt</a:t>
            </a:r>
            <a:b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Chúc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cháu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chăm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ngoan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,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học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giỏi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!</a:t>
            </a:r>
            <a:b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Xin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chào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tạm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biệt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hẹn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gặp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lại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</p:txBody>
      </p:sp>
      <p:sp>
        <p:nvSpPr>
          <p:cNvPr id="2105" name="WordArt 57"/>
          <p:cNvSpPr>
            <a:spLocks noChangeArrowheads="1" noChangeShapeType="1" noTextEdit="1"/>
          </p:cNvSpPr>
          <p:nvPr/>
        </p:nvSpPr>
        <p:spPr bwMode="auto">
          <a:xfrm>
            <a:off x="449263" y="1600200"/>
            <a:ext cx="8374062" cy="2292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nimBg="1"/>
      <p:bldP spid="2071" grpId="0"/>
      <p:bldP spid="2050" grpId="0" animBg="1"/>
      <p:bldP spid="21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5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0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93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28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22899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1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4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5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6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7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cầu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184150" y="6096000"/>
            <a:ext cx="2722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cầu.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2914650" y="6096000"/>
            <a:ext cx="3054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tròn bao quanh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019800" y="60960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Khối cầu có thể lăn.</a:t>
            </a:r>
          </a:p>
        </p:txBody>
      </p:sp>
      <p:pic>
        <p:nvPicPr>
          <p:cNvPr id="122913" name="Picture 33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2914" name="Picture 34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3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3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4509E-6 L 0.25 -1.44509E-6 " pathEditMode="relative" rAng="0" ptsTypes="AA">
                                      <p:cBhvr>
                                        <p:cTn id="48" dur="3000" spd="-100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12 L 0.25156 0.0231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2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8"/>
                  </p:tgtEl>
                </p:cond>
              </p:nextCondLst>
            </p:seq>
          </p:childTnLst>
        </p:cTn>
      </p:par>
    </p:tnLst>
    <p:bldLst>
      <p:bldP spid="122882" grpId="0" animBg="1"/>
      <p:bldP spid="122882" grpId="1" animBg="1"/>
      <p:bldP spid="122893" grpId="0" animBg="1"/>
      <p:bldP spid="122893" grpId="1" animBg="1"/>
      <p:bldP spid="122893" grpId="2" animBg="1"/>
      <p:bldP spid="122894" grpId="0" animBg="1"/>
      <p:bldP spid="122894" grpId="1" animBg="1"/>
      <p:bldP spid="122894" grpId="2" animBg="1"/>
      <p:bldP spid="122895" grpId="0" animBg="1"/>
      <p:bldP spid="122895" grpId="1" animBg="1"/>
      <p:bldP spid="122895" grpId="2" animBg="1"/>
      <p:bldP spid="122909" grpId="0"/>
      <p:bldP spid="122910" grpId="0"/>
      <p:bldP spid="1229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066541_1218848278986587_494195580421974663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3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06508" name="Picture 12" descr="khoi tru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06510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11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06523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106524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2422525" y="5424488"/>
            <a:ext cx="4471988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</a:rPr>
              <a:t>Khối trụ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1727200" y="0"/>
            <a:ext cx="6096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Nhận biết khối trụ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  <p:bldP spid="106499" grpId="1" animBg="1"/>
      <p:bldP spid="106500" grpId="0" animBg="1"/>
      <p:bldP spid="106500" grpId="1" animBg="1"/>
      <p:bldP spid="106504" grpId="0" animBg="1"/>
      <p:bldP spid="106504" grpId="1" animBg="1"/>
      <p:bldP spid="1065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5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4940" name="Picture 12" descr="khoi tru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4942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43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49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481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494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249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249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5980113"/>
            <a:ext cx="2630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trụ.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690813" y="6022975"/>
            <a:ext cx="298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5867400" y="6097588"/>
            <a:ext cx="298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Mặt tròn bao quanh.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1236663" y="6491288"/>
            <a:ext cx="3335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Khối trụ có thể trượt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648200" y="6491288"/>
            <a:ext cx="347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trụ có thể lật và lăn.</a:t>
            </a:r>
          </a:p>
        </p:txBody>
      </p:sp>
      <p:pic>
        <p:nvPicPr>
          <p:cNvPr id="124955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124956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4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4798E-6 L -0.3125 -2.94798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2.94798E-6 L -0.0625 -0.1389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7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7"/>
                  </p:tgtEl>
                </p:cond>
              </p:nextCondLst>
            </p:seq>
          </p:childTnLst>
        </p:cTn>
      </p:par>
    </p:tnLst>
    <p:bldLst>
      <p:bldP spid="124931" grpId="0" animBg="1"/>
      <p:bldP spid="124931" grpId="1" animBg="1"/>
      <p:bldP spid="124932" grpId="0" animBg="1"/>
      <p:bldP spid="124932" grpId="1" animBg="1"/>
      <p:bldP spid="124936" grpId="0" animBg="1"/>
      <p:bldP spid="124936" grpId="1" animBg="1"/>
      <p:bldP spid="124950" grpId="0"/>
      <p:bldP spid="124951" grpId="0"/>
      <p:bldP spid="124952" grpId="0"/>
      <p:bldP spid="124953" grpId="0"/>
      <p:bldP spid="1249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wesome_flowe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3276600"/>
            <a:ext cx="2057400" cy="2743200"/>
            <a:chOff x="1872" y="480"/>
            <a:chExt cx="2016" cy="2880"/>
          </a:xfrm>
        </p:grpSpPr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0" name="Picture 10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14400" y="3429000"/>
            <a:ext cx="2057400" cy="2743200"/>
            <a:chOff x="1872" y="480"/>
            <a:chExt cx="2016" cy="2880"/>
          </a:xfrm>
        </p:grpSpPr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6" name="Picture 16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705 C -0.0099 -0.13248 -0.00729 -0.29179 0.04774 -0.35121 C 0.10278 -0.41064 0.27083 -0.3348 0.31771 -0.33017 C 0.36458 -0.32555 0.3467 -0.32462 0.32882 -0.3237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452024_5689245504464410_253570675234625657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133600"/>
            <a:ext cx="2209800" cy="3200400"/>
          </a:xfrm>
        </p:spPr>
      </p:pic>
      <p:pic>
        <p:nvPicPr>
          <p:cNvPr id="5" name="Picture 4" descr="277849581_2888988358008457_53205515881265993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209800"/>
            <a:ext cx="2438400" cy="3124200"/>
          </a:xfrm>
          <a:prstGeom prst="rect">
            <a:avLst/>
          </a:prstGeom>
        </p:spPr>
      </p:pic>
      <p:pic>
        <p:nvPicPr>
          <p:cNvPr id="6" name="Picture 5" descr="314637765_2223012537859906_823762254844321301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62200"/>
            <a:ext cx="2057400" cy="27432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8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7009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04800" y="1712913"/>
            <a:ext cx="3810000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</a:rPr>
              <a:t>SO SÁNH</a:t>
            </a: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731</Words>
  <Application>Microsoft Office PowerPoint</Application>
  <PresentationFormat>On-screen Show (4:3)</PresentationFormat>
  <Paragraphs>102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.VnAvant</vt:lpstr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</vt:lpstr>
      <vt:lpstr>PowerPoint Presentation</vt:lpstr>
      <vt:lpstr>PowerPoint Presentation</vt:lpstr>
      <vt:lpstr>PowerPoint Presentation</vt:lpstr>
      <vt:lpstr>PowerPoint Presentation</vt:lpstr>
      <vt:lpstr>Bài học đến đây là kết thúc  Chúc các cô luôn mạnh khỏe,công tác tốt Chúc các cháu chăm ngoan , học giỏi ! Xin chào tạm biệt và hẹn gặp lại!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DẠY THỂ NGHIỆM Chủ điểm : Nghề nghiệp</dc:title>
  <dc:creator>Admin</dc:creator>
  <cp:lastModifiedBy>Administrator</cp:lastModifiedBy>
  <cp:revision>22</cp:revision>
  <dcterms:created xsi:type="dcterms:W3CDTF">2022-11-07T15:22:08Z</dcterms:created>
  <dcterms:modified xsi:type="dcterms:W3CDTF">2025-04-19T13:59:54Z</dcterms:modified>
</cp:coreProperties>
</file>