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1277" y="21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t>4/21/2025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4E40-7DB5-44AF-8484-3B5C8278AAE6}"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4E40-7DB5-44AF-8484-3B5C8278AAE6}" type="datetimeFigureOut">
              <a:rPr lang="en-US" smtClean="0"/>
              <a:t>4/21/2025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4E40-7DB5-44AF-8484-3B5C8278AAE6}" type="datetimeFigureOut">
              <a:rPr lang="en-US" smtClean="0"/>
              <a:t>4/21/2025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t>4/21/2025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t>4/21/2025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t>‹#›</a:t>
            </a:fld>
            <a:endParaRPr lang="en-US"/>
          </a:p>
        </p:txBody>
      </p:sp>
    </p:spTree>
    <p:extLst>
      <p:ext uri="{BB962C8B-B14F-4D97-AF65-F5344CB8AC3E}">
        <p14:creationId xmlns:p14="http://schemas.microsoft.com/office/powerpoint/2010/main"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t>4/21/2025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t>‹#›</a:t>
            </a:fld>
            <a:endParaRPr lang="en-US"/>
          </a:p>
        </p:txBody>
      </p:sp>
    </p:spTree>
    <p:extLst>
      <p:ext uri="{BB962C8B-B14F-4D97-AF65-F5344CB8AC3E}">
        <p14:creationId xmlns:p14="http://schemas.microsoft.com/office/powerpoint/2010/main"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 Id="rId5" Type="http://schemas.openxmlformats.org/officeDocument/2006/relationships/image" Target="../media/image58.jpg"/><Relationship Id="rId4" Type="http://schemas.openxmlformats.org/officeDocument/2006/relationships/image" Target="../media/image57.jpg"/></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 y="-23446"/>
            <a:ext cx="9144000" cy="6858000"/>
          </a:xfrm>
          <a:prstGeom prst="rect">
            <a:avLst/>
          </a:prstGeom>
        </p:spPr>
      </p:pic>
      <p:sp>
        <p:nvSpPr>
          <p:cNvPr id="7" name="Rectangle 2"/>
          <p:cNvSpPr>
            <a:spLocks noGrp="1" noChangeArrowheads="1"/>
          </p:cNvSpPr>
          <p:nvPr>
            <p:ph type="ctrTitle"/>
          </p:nvPr>
        </p:nvSpPr>
        <p:spPr>
          <a:xfrm>
            <a:off x="381000" y="762000"/>
            <a:ext cx="7772400" cy="1470025"/>
          </a:xfrm>
        </p:spPr>
        <p:txBody>
          <a:bodyPr/>
          <a:lstStyle/>
          <a:p>
            <a:pPr eaLnBrk="1" hangingPunct="1"/>
            <a:endParaRPr lang="en-US" smtClean="0"/>
          </a:p>
        </p:txBody>
      </p:sp>
      <p:sp>
        <p:nvSpPr>
          <p:cNvPr id="8" name="Rectangle 3"/>
          <p:cNvSpPr>
            <a:spLocks noGrp="1" noChangeArrowheads="1"/>
          </p:cNvSpPr>
          <p:nvPr>
            <p:ph type="subTitle" idx="1"/>
          </p:nvPr>
        </p:nvSpPr>
        <p:spPr>
          <a:xfrm>
            <a:off x="1371600" y="3886200"/>
            <a:ext cx="6400800" cy="1752600"/>
          </a:xfrm>
        </p:spPr>
        <p:txBody>
          <a:bodyPr/>
          <a:lstStyle/>
          <a:p>
            <a:pPr eaLnBrk="1" hangingPunct="1"/>
            <a:endParaRPr lang="en-US" dirty="0" smtClean="0"/>
          </a:p>
        </p:txBody>
      </p:sp>
      <p:sp>
        <p:nvSpPr>
          <p:cNvPr id="9" name="Text Box 8"/>
          <p:cNvSpPr txBox="1">
            <a:spLocks noChangeArrowheads="1"/>
          </p:cNvSpPr>
          <p:nvPr/>
        </p:nvSpPr>
        <p:spPr bwMode="auto">
          <a:xfrm>
            <a:off x="1012825" y="2182813"/>
            <a:ext cx="734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NI-Avo" pitchFamily="2" charset="0"/>
              </a:defRPr>
            </a:lvl1pPr>
            <a:lvl2pPr marL="742950" indent="-285750" eaLnBrk="0" hangingPunct="0">
              <a:defRPr>
                <a:solidFill>
                  <a:schemeClr val="tx1"/>
                </a:solidFill>
                <a:latin typeface="VNI-Avo" pitchFamily="2" charset="0"/>
              </a:defRPr>
            </a:lvl2pPr>
            <a:lvl3pPr marL="1143000" indent="-228600" eaLnBrk="0" hangingPunct="0">
              <a:defRPr>
                <a:solidFill>
                  <a:schemeClr val="tx1"/>
                </a:solidFill>
                <a:latin typeface="VNI-Avo" pitchFamily="2" charset="0"/>
              </a:defRPr>
            </a:lvl3pPr>
            <a:lvl4pPr marL="1600200" indent="-228600" eaLnBrk="0" hangingPunct="0">
              <a:defRPr>
                <a:solidFill>
                  <a:schemeClr val="tx1"/>
                </a:solidFill>
                <a:latin typeface="VNI-Avo" pitchFamily="2" charset="0"/>
              </a:defRPr>
            </a:lvl4pPr>
            <a:lvl5pPr marL="2057400" indent="-228600" eaLnBrk="0" hangingPunct="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pPr algn="ctr" eaLnBrk="1" hangingPunct="1"/>
            <a:r>
              <a:rPr lang="en-US" sz="2800" b="1">
                <a:solidFill>
                  <a:srgbClr val="3333FF"/>
                </a:solidFill>
                <a:latin typeface="Arial" charset="0"/>
              </a:rPr>
              <a:t>HOẠT ĐỘNG : </a:t>
            </a:r>
            <a:r>
              <a:rPr lang="en-US" sz="3600" b="1">
                <a:solidFill>
                  <a:srgbClr val="3333FF"/>
                </a:solidFill>
                <a:latin typeface="Arial" charset="0"/>
              </a:rPr>
              <a:t>LÀM QUEN VĂN HỌC</a:t>
            </a:r>
          </a:p>
        </p:txBody>
      </p:sp>
      <p:sp>
        <p:nvSpPr>
          <p:cNvPr id="10" name="Text Box 9"/>
          <p:cNvSpPr txBox="1">
            <a:spLocks noChangeArrowheads="1"/>
          </p:cNvSpPr>
          <p:nvPr/>
        </p:nvSpPr>
        <p:spPr bwMode="auto">
          <a:xfrm>
            <a:off x="452761" y="3657600"/>
            <a:ext cx="8458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Avo" pitchFamily="2" charset="0"/>
              </a:defRPr>
            </a:lvl1pPr>
            <a:lvl2pPr marL="742950" indent="-285750" eaLnBrk="0" hangingPunct="0">
              <a:defRPr>
                <a:solidFill>
                  <a:schemeClr val="tx1"/>
                </a:solidFill>
                <a:latin typeface="VNI-Avo" pitchFamily="2" charset="0"/>
              </a:defRPr>
            </a:lvl2pPr>
            <a:lvl3pPr marL="1143000" indent="-228600" eaLnBrk="0" hangingPunct="0">
              <a:defRPr>
                <a:solidFill>
                  <a:schemeClr val="tx1"/>
                </a:solidFill>
                <a:latin typeface="VNI-Avo" pitchFamily="2" charset="0"/>
              </a:defRPr>
            </a:lvl3pPr>
            <a:lvl4pPr marL="1600200" indent="-228600" eaLnBrk="0" hangingPunct="0">
              <a:defRPr>
                <a:solidFill>
                  <a:schemeClr val="tx1"/>
                </a:solidFill>
                <a:latin typeface="VNI-Avo" pitchFamily="2" charset="0"/>
              </a:defRPr>
            </a:lvl4pPr>
            <a:lvl5pPr marL="2057400" indent="-228600" eaLnBrk="0" hangingPunct="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pPr algn="ctr" eaLnBrk="1" hangingPunct="1"/>
            <a:r>
              <a:rPr lang="en-US" sz="3600" b="1" dirty="0">
                <a:solidFill>
                  <a:srgbClr val="9900CC"/>
                </a:solidFill>
                <a:latin typeface="Arial" charset="0"/>
              </a:rPr>
              <a:t>ĐỀ TÀI : </a:t>
            </a:r>
            <a:r>
              <a:rPr lang="en-US" sz="3600" b="1" dirty="0" smtClean="0">
                <a:solidFill>
                  <a:srgbClr val="9900CC"/>
                </a:solidFill>
                <a:latin typeface="Arial" charset="0"/>
              </a:rPr>
              <a:t>THƠ “</a:t>
            </a:r>
            <a:r>
              <a:rPr lang="en-US" sz="3400" b="1" dirty="0" err="1" smtClean="0">
                <a:solidFill>
                  <a:srgbClr val="9900CC"/>
                </a:solidFill>
                <a:latin typeface="Arial" charset="0"/>
              </a:rPr>
              <a:t>Bé</a:t>
            </a:r>
            <a:r>
              <a:rPr lang="en-US" sz="3400" b="1" dirty="0" smtClean="0">
                <a:solidFill>
                  <a:srgbClr val="9900CC"/>
                </a:solidFill>
                <a:latin typeface="Arial" charset="0"/>
              </a:rPr>
              <a:t> </a:t>
            </a:r>
            <a:r>
              <a:rPr lang="en-US" sz="3400" b="1" dirty="0" err="1" smtClean="0">
                <a:solidFill>
                  <a:srgbClr val="9900CC"/>
                </a:solidFill>
                <a:latin typeface="Arial" charset="0"/>
              </a:rPr>
              <a:t>làm</a:t>
            </a:r>
            <a:r>
              <a:rPr lang="en-US" sz="3400" b="1" dirty="0" smtClean="0">
                <a:solidFill>
                  <a:srgbClr val="9900CC"/>
                </a:solidFill>
                <a:latin typeface="Arial" charset="0"/>
              </a:rPr>
              <a:t> </a:t>
            </a:r>
            <a:r>
              <a:rPr lang="en-US" sz="3400" b="1" dirty="0" err="1" smtClean="0">
                <a:solidFill>
                  <a:srgbClr val="9900CC"/>
                </a:solidFill>
                <a:latin typeface="Arial" charset="0"/>
              </a:rPr>
              <a:t>bao</a:t>
            </a:r>
            <a:r>
              <a:rPr lang="en-US" sz="3400" b="1" dirty="0" smtClean="0">
                <a:solidFill>
                  <a:srgbClr val="9900CC"/>
                </a:solidFill>
                <a:latin typeface="Arial" charset="0"/>
              </a:rPr>
              <a:t> </a:t>
            </a:r>
            <a:r>
              <a:rPr lang="en-US" sz="3400" b="1" dirty="0" err="1" smtClean="0">
                <a:solidFill>
                  <a:srgbClr val="9900CC"/>
                </a:solidFill>
                <a:latin typeface="Arial" charset="0"/>
              </a:rPr>
              <a:t>nhiêu</a:t>
            </a:r>
            <a:r>
              <a:rPr lang="en-US" sz="3400" b="1" dirty="0" smtClean="0">
                <a:solidFill>
                  <a:srgbClr val="9900CC"/>
                </a:solidFill>
                <a:latin typeface="Arial" charset="0"/>
              </a:rPr>
              <a:t> </a:t>
            </a:r>
            <a:r>
              <a:rPr lang="en-US" sz="3400" b="1" dirty="0" err="1" smtClean="0">
                <a:solidFill>
                  <a:srgbClr val="9900CC"/>
                </a:solidFill>
                <a:latin typeface="Arial" charset="0"/>
              </a:rPr>
              <a:t>nghề</a:t>
            </a:r>
            <a:r>
              <a:rPr lang="en-US" sz="3600" b="1" dirty="0" smtClean="0">
                <a:solidFill>
                  <a:srgbClr val="9900CC"/>
                </a:solidFill>
                <a:latin typeface="Arial" charset="0"/>
              </a:rPr>
              <a:t>”</a:t>
            </a:r>
            <a:r>
              <a:rPr lang="en-US" dirty="0" smtClean="0">
                <a:solidFill>
                  <a:srgbClr val="9900CC"/>
                </a:solidFill>
                <a:latin typeface="Arial" charset="0"/>
              </a:rPr>
              <a:t> </a:t>
            </a:r>
            <a:endParaRPr lang="en-US" dirty="0">
              <a:solidFill>
                <a:srgbClr val="9900CC"/>
              </a:solidFill>
              <a:latin typeface="Arial" charset="0"/>
            </a:endParaRPr>
          </a:p>
        </p:txBody>
      </p:sp>
      <p:sp>
        <p:nvSpPr>
          <p:cNvPr id="11" name="Text Box 12"/>
          <p:cNvSpPr txBox="1">
            <a:spLocks noChangeArrowheads="1"/>
          </p:cNvSpPr>
          <p:nvPr/>
        </p:nvSpPr>
        <p:spPr bwMode="auto">
          <a:xfrm>
            <a:off x="1524000" y="2824163"/>
            <a:ext cx="6702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VNI-Avo" pitchFamily="2" charset="0"/>
              </a:defRPr>
            </a:lvl1pPr>
            <a:lvl2pPr marL="742950" indent="-285750" eaLnBrk="0" hangingPunct="0">
              <a:defRPr>
                <a:solidFill>
                  <a:schemeClr val="tx1"/>
                </a:solidFill>
                <a:latin typeface="VNI-Avo" pitchFamily="2" charset="0"/>
              </a:defRPr>
            </a:lvl2pPr>
            <a:lvl3pPr marL="1143000" indent="-228600" eaLnBrk="0" hangingPunct="0">
              <a:defRPr>
                <a:solidFill>
                  <a:schemeClr val="tx1"/>
                </a:solidFill>
                <a:latin typeface="VNI-Avo" pitchFamily="2" charset="0"/>
              </a:defRPr>
            </a:lvl3pPr>
            <a:lvl4pPr marL="1600200" indent="-228600" eaLnBrk="0" hangingPunct="0">
              <a:defRPr>
                <a:solidFill>
                  <a:schemeClr val="tx1"/>
                </a:solidFill>
                <a:latin typeface="VNI-Avo" pitchFamily="2" charset="0"/>
              </a:defRPr>
            </a:lvl4pPr>
            <a:lvl5pPr marL="2057400" indent="-228600" eaLnBrk="0" hangingPunct="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pPr eaLnBrk="1" hangingPunct="1"/>
            <a:r>
              <a:rPr lang="en-US" sz="4000" b="1">
                <a:solidFill>
                  <a:srgbClr val="FF9900"/>
                </a:solidFill>
                <a:latin typeface="Arial" charset="0"/>
              </a:rPr>
              <a:t>CHỦ ĐIỂM : </a:t>
            </a:r>
            <a:r>
              <a:rPr lang="en-US" sz="4000" b="1">
                <a:solidFill>
                  <a:srgbClr val="3333FF"/>
                </a:solidFill>
                <a:latin typeface="Arial" charset="0"/>
              </a:rPr>
              <a:t>NGHỀ NGHIỆP</a:t>
            </a:r>
          </a:p>
        </p:txBody>
      </p:sp>
      <p:sp>
        <p:nvSpPr>
          <p:cNvPr id="12" name="Rectangle 13"/>
          <p:cNvSpPr>
            <a:spLocks noChangeArrowheads="1"/>
          </p:cNvSpPr>
          <p:nvPr/>
        </p:nvSpPr>
        <p:spPr bwMode="auto">
          <a:xfrm>
            <a:off x="228600" y="4572000"/>
            <a:ext cx="8915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b="1" dirty="0" err="1">
                <a:solidFill>
                  <a:srgbClr val="0070C0"/>
                </a:solidFill>
                <a:latin typeface="Arial" charset="0"/>
              </a:rPr>
              <a:t>Giáo</a:t>
            </a:r>
            <a:r>
              <a:rPr lang="en-US" sz="3200" b="1" dirty="0">
                <a:solidFill>
                  <a:srgbClr val="0070C0"/>
                </a:solidFill>
                <a:latin typeface="Arial" charset="0"/>
              </a:rPr>
              <a:t> </a:t>
            </a:r>
            <a:r>
              <a:rPr lang="en-US" sz="3200" b="1" dirty="0" err="1">
                <a:solidFill>
                  <a:srgbClr val="0070C0"/>
                </a:solidFill>
                <a:latin typeface="Arial" charset="0"/>
              </a:rPr>
              <a:t>viên</a:t>
            </a:r>
            <a:r>
              <a:rPr lang="en-US" sz="3200" b="1" dirty="0">
                <a:solidFill>
                  <a:srgbClr val="0070C0"/>
                </a:solidFill>
                <a:latin typeface="Arial" charset="0"/>
              </a:rPr>
              <a:t> </a:t>
            </a:r>
            <a:r>
              <a:rPr lang="en-US" sz="3200" b="1" dirty="0" err="1">
                <a:solidFill>
                  <a:srgbClr val="0070C0"/>
                </a:solidFill>
                <a:latin typeface="Arial" charset="0"/>
              </a:rPr>
              <a:t>thực</a:t>
            </a:r>
            <a:r>
              <a:rPr lang="en-US" sz="3200" b="1" dirty="0">
                <a:solidFill>
                  <a:srgbClr val="0070C0"/>
                </a:solidFill>
                <a:latin typeface="Arial" charset="0"/>
              </a:rPr>
              <a:t> </a:t>
            </a:r>
            <a:r>
              <a:rPr lang="en-US" sz="3200" b="1" dirty="0" err="1">
                <a:solidFill>
                  <a:srgbClr val="0070C0"/>
                </a:solidFill>
                <a:latin typeface="Arial" charset="0"/>
              </a:rPr>
              <a:t>hiện</a:t>
            </a:r>
            <a:r>
              <a:rPr lang="en-US" sz="3200" b="1" dirty="0">
                <a:solidFill>
                  <a:srgbClr val="0070C0"/>
                </a:solidFill>
                <a:latin typeface="Arial" charset="0"/>
              </a:rPr>
              <a:t> : </a:t>
            </a:r>
            <a:r>
              <a:rPr lang="en-US" sz="3200" b="1" dirty="0" err="1">
                <a:solidFill>
                  <a:srgbClr val="0070C0"/>
                </a:solidFill>
                <a:latin typeface="Arial" charset="0"/>
              </a:rPr>
              <a:t>Phan</a:t>
            </a:r>
            <a:r>
              <a:rPr lang="en-US" sz="3200" b="1" dirty="0">
                <a:solidFill>
                  <a:srgbClr val="0070C0"/>
                </a:solidFill>
                <a:latin typeface="Arial" charset="0"/>
              </a:rPr>
              <a:t> </a:t>
            </a:r>
            <a:r>
              <a:rPr lang="en-US" sz="3200" b="1" dirty="0" err="1">
                <a:solidFill>
                  <a:srgbClr val="0070C0"/>
                </a:solidFill>
                <a:latin typeface="Arial" charset="0"/>
              </a:rPr>
              <a:t>Thị</a:t>
            </a:r>
            <a:r>
              <a:rPr lang="en-US" sz="3200" b="1" dirty="0">
                <a:solidFill>
                  <a:srgbClr val="0070C0"/>
                </a:solidFill>
                <a:latin typeface="Arial" charset="0"/>
              </a:rPr>
              <a:t> </a:t>
            </a:r>
            <a:r>
              <a:rPr lang="en-US" sz="3200" b="1" dirty="0" err="1">
                <a:solidFill>
                  <a:srgbClr val="0070C0"/>
                </a:solidFill>
                <a:latin typeface="Arial" charset="0"/>
              </a:rPr>
              <a:t>Thùy</a:t>
            </a:r>
            <a:r>
              <a:rPr lang="en-US" sz="3200" b="1" dirty="0">
                <a:solidFill>
                  <a:srgbClr val="0070C0"/>
                </a:solidFill>
                <a:latin typeface="Arial" charset="0"/>
              </a:rPr>
              <a:t> </a:t>
            </a:r>
            <a:r>
              <a:rPr lang="en-US" sz="3200" b="1" dirty="0" err="1">
                <a:solidFill>
                  <a:srgbClr val="0070C0"/>
                </a:solidFill>
                <a:latin typeface="Arial" charset="0"/>
              </a:rPr>
              <a:t>Linh</a:t>
            </a:r>
            <a:endParaRPr lang="en-US" sz="3200" b="1" dirty="0">
              <a:solidFill>
                <a:srgbClr val="0070C0"/>
              </a:solidFill>
              <a:latin typeface="Arial" charset="0"/>
            </a:endParaRPr>
          </a:p>
          <a:p>
            <a:r>
              <a:rPr lang="en-US" sz="3200" b="1" dirty="0" err="1">
                <a:solidFill>
                  <a:srgbClr val="0070C0"/>
                </a:solidFill>
                <a:latin typeface="Arial" charset="0"/>
              </a:rPr>
              <a:t>Lớp</a:t>
            </a:r>
            <a:r>
              <a:rPr lang="en-US" sz="3200" b="1" dirty="0">
                <a:solidFill>
                  <a:srgbClr val="0070C0"/>
                </a:solidFill>
                <a:latin typeface="Arial" charset="0"/>
              </a:rPr>
              <a:t>: </a:t>
            </a:r>
            <a:r>
              <a:rPr lang="en-US" sz="3200" b="1" dirty="0" err="1">
                <a:solidFill>
                  <a:srgbClr val="0070C0"/>
                </a:solidFill>
                <a:latin typeface="Arial" charset="0"/>
              </a:rPr>
              <a:t>Chồi</a:t>
            </a:r>
            <a:endParaRPr lang="en-US" sz="3200" b="1" dirty="0">
              <a:solidFill>
                <a:srgbClr val="0070C0"/>
              </a:solidFill>
              <a:latin typeface="Arial" charset="0"/>
            </a:endParaRPr>
          </a:p>
        </p:txBody>
      </p:sp>
      <p:sp>
        <p:nvSpPr>
          <p:cNvPr id="13" name="Text Box 6"/>
          <p:cNvSpPr txBox="1">
            <a:spLocks noChangeArrowheads="1"/>
          </p:cNvSpPr>
          <p:nvPr/>
        </p:nvSpPr>
        <p:spPr bwMode="auto">
          <a:xfrm>
            <a:off x="2859088" y="1176338"/>
            <a:ext cx="373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NI-Avo" pitchFamily="2" charset="0"/>
              </a:defRPr>
            </a:lvl1pPr>
            <a:lvl2pPr marL="742950" indent="-285750" eaLnBrk="0" hangingPunct="0">
              <a:defRPr>
                <a:solidFill>
                  <a:schemeClr val="tx1"/>
                </a:solidFill>
                <a:latin typeface="VNI-Avo" pitchFamily="2" charset="0"/>
              </a:defRPr>
            </a:lvl2pPr>
            <a:lvl3pPr marL="1143000" indent="-228600" eaLnBrk="0" hangingPunct="0">
              <a:defRPr>
                <a:solidFill>
                  <a:schemeClr val="tx1"/>
                </a:solidFill>
                <a:latin typeface="VNI-Avo" pitchFamily="2" charset="0"/>
              </a:defRPr>
            </a:lvl3pPr>
            <a:lvl4pPr marL="1600200" indent="-228600" eaLnBrk="0" hangingPunct="0">
              <a:defRPr>
                <a:solidFill>
                  <a:schemeClr val="tx1"/>
                </a:solidFill>
                <a:latin typeface="VNI-Avo" pitchFamily="2" charset="0"/>
              </a:defRPr>
            </a:lvl4pPr>
            <a:lvl5pPr marL="2057400" indent="-228600" eaLnBrk="0" hangingPunct="0">
              <a:defRPr>
                <a:solidFill>
                  <a:schemeClr val="tx1"/>
                </a:solidFill>
                <a:latin typeface="VNI-Avo" pitchFamily="2" charset="0"/>
              </a:defRPr>
            </a:lvl5pPr>
            <a:lvl6pPr marL="2514600" indent="-228600" eaLnBrk="0" fontAlgn="base" hangingPunct="0">
              <a:spcBef>
                <a:spcPct val="0"/>
              </a:spcBef>
              <a:spcAft>
                <a:spcPct val="0"/>
              </a:spcAft>
              <a:defRPr>
                <a:solidFill>
                  <a:schemeClr val="tx1"/>
                </a:solidFill>
                <a:latin typeface="VNI-Avo" pitchFamily="2" charset="0"/>
              </a:defRPr>
            </a:lvl6pPr>
            <a:lvl7pPr marL="2971800" indent="-228600" eaLnBrk="0" fontAlgn="base" hangingPunct="0">
              <a:spcBef>
                <a:spcPct val="0"/>
              </a:spcBef>
              <a:spcAft>
                <a:spcPct val="0"/>
              </a:spcAft>
              <a:defRPr>
                <a:solidFill>
                  <a:schemeClr val="tx1"/>
                </a:solidFill>
                <a:latin typeface="VNI-Avo" pitchFamily="2" charset="0"/>
              </a:defRPr>
            </a:lvl7pPr>
            <a:lvl8pPr marL="3429000" indent="-228600" eaLnBrk="0" fontAlgn="base" hangingPunct="0">
              <a:spcBef>
                <a:spcPct val="0"/>
              </a:spcBef>
              <a:spcAft>
                <a:spcPct val="0"/>
              </a:spcAft>
              <a:defRPr>
                <a:solidFill>
                  <a:schemeClr val="tx1"/>
                </a:solidFill>
                <a:latin typeface="VNI-Avo" pitchFamily="2" charset="0"/>
              </a:defRPr>
            </a:lvl8pPr>
            <a:lvl9pPr marL="3886200" indent="-228600" eaLnBrk="0" fontAlgn="base" hangingPunct="0">
              <a:spcBef>
                <a:spcPct val="0"/>
              </a:spcBef>
              <a:spcAft>
                <a:spcPct val="0"/>
              </a:spcAft>
              <a:defRPr>
                <a:solidFill>
                  <a:schemeClr val="tx1"/>
                </a:solidFill>
                <a:latin typeface="VNI-Avo" pitchFamily="2" charset="0"/>
              </a:defRPr>
            </a:lvl9pPr>
          </a:lstStyle>
          <a:p>
            <a:pPr algn="ctr" eaLnBrk="1" hangingPunct="1">
              <a:spcBef>
                <a:spcPct val="50000"/>
              </a:spcBef>
            </a:pPr>
            <a:r>
              <a:rPr lang="en-US" sz="6000" b="1">
                <a:solidFill>
                  <a:srgbClr val="FF0066"/>
                </a:solidFill>
                <a:latin typeface=".VnAvant" pitchFamily="34" charset="0"/>
                <a:cs typeface="Arial" charset="0"/>
              </a:rPr>
              <a:t>GIÁO ÁN</a:t>
            </a:r>
          </a:p>
        </p:txBody>
      </p:sp>
      <p:sp>
        <p:nvSpPr>
          <p:cNvPr id="14" name="WordArt 7"/>
          <p:cNvSpPr>
            <a:spLocks noChangeArrowheads="1" noChangeShapeType="1" noTextEdit="1"/>
          </p:cNvSpPr>
          <p:nvPr/>
        </p:nvSpPr>
        <p:spPr bwMode="auto">
          <a:xfrm>
            <a:off x="1209583" y="152400"/>
            <a:ext cx="6553200" cy="838200"/>
          </a:xfrm>
          <a:prstGeom prst="rect">
            <a:avLst/>
          </a:prstGeom>
        </p:spPr>
        <p:txBody>
          <a:bodyPr wrap="none" fromWordArt="1">
            <a:prstTxWarp prst="textPlain">
              <a:avLst>
                <a:gd name="adj" fmla="val 50000"/>
              </a:avLst>
            </a:prstTxWarp>
          </a:bodyPr>
          <a:lstStyle/>
          <a:p>
            <a:pPr algn="ctr"/>
            <a:r>
              <a:rPr lang="vi-VN" sz="3600" kern="10" dirty="0">
                <a:ln w="9525" cap="rnd">
                  <a:solidFill>
                    <a:srgbClr val="0000FF"/>
                  </a:solidFill>
                  <a:prstDash val="sysDot"/>
                  <a:round/>
                  <a:headEnd/>
                  <a:tailEnd/>
                </a:ln>
                <a:solidFill>
                  <a:srgbClr val="FF00FF"/>
                </a:solidFill>
                <a:latin typeface="Times New Roman"/>
                <a:cs typeface="Times New Roman"/>
              </a:rPr>
              <a:t>PHÒNG GIÁO DỤC VÀ ĐÀO TẠO THỊ XÃ BUÔN HỒ</a:t>
            </a:r>
          </a:p>
          <a:p>
            <a:pPr algn="ctr"/>
            <a:r>
              <a:rPr lang="vi-VN" sz="3600" kern="10" dirty="0">
                <a:ln w="9525" cap="rnd">
                  <a:solidFill>
                    <a:srgbClr val="0000FF"/>
                  </a:solidFill>
                  <a:prstDash val="sysDot"/>
                  <a:round/>
                  <a:headEnd/>
                  <a:tailEnd/>
                </a:ln>
                <a:solidFill>
                  <a:srgbClr val="FF00FF"/>
                </a:solidFill>
                <a:latin typeface="Times New Roman"/>
                <a:cs typeface="Times New Roman"/>
              </a:rPr>
              <a:t>TRƯỜNG MẦM NON HOA HƯỚNG DƯỚNG</a:t>
            </a:r>
            <a:endParaRPr lang="en-US" sz="3600" kern="10" dirty="0">
              <a:ln w="9525" cap="rnd">
                <a:solidFill>
                  <a:srgbClr val="0000FF"/>
                </a:solidFill>
                <a:prstDash val="sysDot"/>
                <a:round/>
                <a:headEnd/>
                <a:tailEnd/>
              </a:ln>
              <a:solidFill>
                <a:srgbClr val="FF00FF"/>
              </a:solidFill>
              <a:latin typeface="Times New Roman"/>
              <a:cs typeface="Times New Roman"/>
            </a:endParaRPr>
          </a:p>
        </p:txBody>
      </p:sp>
    </p:spTree>
    <p:extLst>
      <p:ext uri="{BB962C8B-B14F-4D97-AF65-F5344CB8AC3E}">
        <p14:creationId xmlns:p14="http://schemas.microsoft.com/office/powerpoint/2010/main" val="31041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9">
                                            <p:txEl>
                                              <p:pRg st="0" end="0"/>
                                            </p:txEl>
                                          </p:spTgt>
                                        </p:tgtEl>
                                        <p:attrNameLst>
                                          <p:attrName>ppt_x</p:attrName>
                                          <p:attrName>ppt_y</p:attrName>
                                        </p:attrNameLst>
                                      </p:cBhvr>
                                    </p:animMotion>
                                    <p:animRot by="1500000">
                                      <p:cBhvr>
                                        <p:cTn id="7" dur="125" fill="hold">
                                          <p:stCondLst>
                                            <p:cond delay="0"/>
                                          </p:stCondLst>
                                        </p:cTn>
                                        <p:tgtEl>
                                          <p:spTgt spid="9">
                                            <p:txEl>
                                              <p:pRg st="0" end="0"/>
                                            </p:txEl>
                                          </p:spTgt>
                                        </p:tgtEl>
                                        <p:attrNameLst>
                                          <p:attrName>r</p:attrName>
                                        </p:attrNameLst>
                                      </p:cBhvr>
                                    </p:animRot>
                                    <p:animRot by="-1500000">
                                      <p:cBhvr>
                                        <p:cTn id="8" dur="125" fill="hold">
                                          <p:stCondLst>
                                            <p:cond delay="125"/>
                                          </p:stCondLst>
                                        </p:cTn>
                                        <p:tgtEl>
                                          <p:spTgt spid="9">
                                            <p:txEl>
                                              <p:pRg st="0" end="0"/>
                                            </p:txEl>
                                          </p:spTgt>
                                        </p:tgtEl>
                                        <p:attrNameLst>
                                          <p:attrName>r</p:attrName>
                                        </p:attrNameLst>
                                      </p:cBhvr>
                                    </p:animRot>
                                    <p:animRot by="-1500000">
                                      <p:cBhvr>
                                        <p:cTn id="9" dur="125" fill="hold">
                                          <p:stCondLst>
                                            <p:cond delay="250"/>
                                          </p:stCondLst>
                                        </p:cTn>
                                        <p:tgtEl>
                                          <p:spTgt spid="9">
                                            <p:txEl>
                                              <p:pRg st="0" end="0"/>
                                            </p:txEl>
                                          </p:spTgt>
                                        </p:tgtEl>
                                        <p:attrNameLst>
                                          <p:attrName>r</p:attrName>
                                        </p:attrNameLst>
                                      </p:cBhvr>
                                    </p:animRot>
                                    <p:animRot by="1500000">
                                      <p:cBhvr>
                                        <p:cTn id="10" dur="125" fill="hold">
                                          <p:stCondLst>
                                            <p:cond delay="375"/>
                                          </p:stCondLst>
                                        </p:cTn>
                                        <p:tgtEl>
                                          <p:spTgt spid="9">
                                            <p:txEl>
                                              <p:pRg st="0" end="0"/>
                                            </p:txEl>
                                          </p:spTgt>
                                        </p:tgtEl>
                                        <p:attrNameLst>
                                          <p:attrName>r</p:attrName>
                                        </p:attrNameLst>
                                      </p:cBhvr>
                                    </p:animRot>
                                  </p:childTnLst>
                                </p:cTn>
                              </p:par>
                              <p:par>
                                <p:cTn id="11" presetID="21" presetClass="emph" presetSubtype="0" repeatCount="indefinite" fill="hold" nodeType="withEffect">
                                  <p:stCondLst>
                                    <p:cond delay="0"/>
                                  </p:stCondLst>
                                  <p:endCondLst>
                                    <p:cond evt="onNext" delay="0">
                                      <p:tgtEl>
                                        <p:sldTgt/>
                                      </p:tgtEl>
                                    </p:cond>
                                  </p:endCondLst>
                                  <p:childTnLst>
                                    <p:animClr clrSpc="hsl" dir="cw">
                                      <p:cBhvr override="childStyle">
                                        <p:cTn id="12" dur="1000" fill="hold"/>
                                        <p:tgtEl>
                                          <p:spTgt spid="11">
                                            <p:txEl>
                                              <p:pRg st="0" end="0"/>
                                            </p:txEl>
                                          </p:spTgt>
                                        </p:tgtEl>
                                        <p:attrNameLst>
                                          <p:attrName>style.color</p:attrName>
                                        </p:attrNameLst>
                                      </p:cBhvr>
                                      <p:by>
                                        <p:hsl h="7200000" s="0" l="0"/>
                                      </p:by>
                                    </p:animClr>
                                    <p:animClr clrSpc="hsl" dir="cw">
                                      <p:cBhvr>
                                        <p:cTn id="13" dur="1000" fill="hold"/>
                                        <p:tgtEl>
                                          <p:spTgt spid="11">
                                            <p:txEl>
                                              <p:pRg st="0" end="0"/>
                                            </p:txEl>
                                          </p:spTgt>
                                        </p:tgtEl>
                                        <p:attrNameLst>
                                          <p:attrName>fillcolor</p:attrName>
                                        </p:attrNameLst>
                                      </p:cBhvr>
                                      <p:by>
                                        <p:hsl h="7200000" s="0" l="0"/>
                                      </p:by>
                                    </p:animClr>
                                    <p:animClr clrSpc="hsl" dir="cw">
                                      <p:cBhvr>
                                        <p:cTn id="14" dur="1000" fill="hold"/>
                                        <p:tgtEl>
                                          <p:spTgt spid="11">
                                            <p:txEl>
                                              <p:pRg st="0" end="0"/>
                                            </p:txEl>
                                          </p:spTgt>
                                        </p:tgtEl>
                                        <p:attrNameLst>
                                          <p:attrName>stroke.color</p:attrName>
                                        </p:attrNameLst>
                                      </p:cBhvr>
                                      <p:by>
                                        <p:hsl h="7200000" s="0" l="0"/>
                                      </p:by>
                                    </p:animClr>
                                    <p:set>
                                      <p:cBhvr>
                                        <p:cTn id="15" dur="1000" fill="hold"/>
                                        <p:tgtEl>
                                          <p:spTgt spid="11">
                                            <p:txEl>
                                              <p:pRg st="0" end="0"/>
                                            </p:txEl>
                                          </p:spTgt>
                                        </p:tgtEl>
                                        <p:attrNameLst>
                                          <p:attrName>fill.type</p:attrName>
                                        </p:attrNameLst>
                                      </p:cBhvr>
                                      <p:to>
                                        <p:strVal val="solid"/>
                                      </p:to>
                                    </p:set>
                                  </p:childTnLst>
                                </p:cTn>
                              </p:par>
                              <p:par>
                                <p:cTn id="16" presetID="2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edge">
                                      <p:cBhvr>
                                        <p:cTn id="18" dur="2000"/>
                                        <p:tgtEl>
                                          <p:spTgt spid="10"/>
                                        </p:tgtEl>
                                      </p:cBhvr>
                                    </p:animEffect>
                                  </p:childTnLst>
                                </p:cTn>
                              </p:par>
                              <p:par>
                                <p:cTn id="19" presetID="36" presetClass="emph" presetSubtype="0" repeatCount="indefinite" fill="hold" nodeType="withEffect">
                                  <p:stCondLst>
                                    <p:cond delay="0"/>
                                  </p:stCondLst>
                                  <p:endCondLst>
                                    <p:cond evt="onNext" delay="0">
                                      <p:tgtEl>
                                        <p:sldTgt/>
                                      </p:tgtEl>
                                    </p:cond>
                                  </p:endCondLst>
                                  <p:iterate type="lt">
                                    <p:tmPct val="10000"/>
                                  </p:iterate>
                                  <p:childTnLst>
                                    <p:animScale>
                                      <p:cBhvr>
                                        <p:cTn id="20" dur="500" autoRev="1" fill="hold">
                                          <p:stCondLst>
                                            <p:cond delay="0"/>
                                          </p:stCondLst>
                                        </p:cTn>
                                        <p:tgtEl>
                                          <p:spTgt spid="12">
                                            <p:txEl>
                                              <p:pRg st="0" end="0"/>
                                            </p:txEl>
                                          </p:spTgt>
                                        </p:tgtEl>
                                      </p:cBhvr>
                                      <p:to x="80000" y="100000"/>
                                    </p:animScale>
                                    <p:anim by="(#ppt_w*0.10)" calcmode="lin" valueType="num">
                                      <p:cBhvr>
                                        <p:cTn id="21" dur="500" autoRev="1" fill="hold">
                                          <p:stCondLst>
                                            <p:cond delay="0"/>
                                          </p:stCondLst>
                                        </p:cTn>
                                        <p:tgtEl>
                                          <p:spTgt spid="12">
                                            <p:txEl>
                                              <p:pRg st="0" end="0"/>
                                            </p:txEl>
                                          </p:spTgt>
                                        </p:tgtEl>
                                        <p:attrNameLst>
                                          <p:attrName>ppt_x</p:attrName>
                                        </p:attrNameLst>
                                      </p:cBhvr>
                                    </p:anim>
                                    <p:anim by="(-#ppt_w*0.10)" calcmode="lin" valueType="num">
                                      <p:cBhvr>
                                        <p:cTn id="22" dur="500" autoRev="1" fill="hold">
                                          <p:stCondLst>
                                            <p:cond delay="0"/>
                                          </p:stCondLst>
                                        </p:cTn>
                                        <p:tgtEl>
                                          <p:spTgt spid="12">
                                            <p:txEl>
                                              <p:pRg st="0" end="0"/>
                                            </p:txEl>
                                          </p:spTgt>
                                        </p:tgtEl>
                                        <p:attrNameLst>
                                          <p:attrName>ppt_y</p:attrName>
                                        </p:attrNameLst>
                                      </p:cBhvr>
                                    </p:anim>
                                    <p:animRot by="-480000">
                                      <p:cBhvr>
                                        <p:cTn id="23" dur="500" autoRev="1" fill="hold">
                                          <p:stCondLst>
                                            <p:cond delay="0"/>
                                          </p:stCondLst>
                                        </p:cTn>
                                        <p:tgtEl>
                                          <p:spTgt spid="12">
                                            <p:txEl>
                                              <p:pRg st="0" end="0"/>
                                            </p:txEl>
                                          </p:spTgt>
                                        </p:tgtEl>
                                        <p:attrNameLst>
                                          <p:attrName>r</p:attrName>
                                        </p:attrNameLst>
                                      </p:cBhvr>
                                    </p:animRot>
                                  </p:childTnLst>
                                </p:cTn>
                              </p:par>
                              <p:par>
                                <p:cTn id="24" presetID="36" presetClass="emph" presetSubtype="0" repeatCount="indefinite" fill="hold" nodeType="withEffect">
                                  <p:stCondLst>
                                    <p:cond delay="0"/>
                                  </p:stCondLst>
                                  <p:endCondLst>
                                    <p:cond evt="onNext" delay="0">
                                      <p:tgtEl>
                                        <p:sldTgt/>
                                      </p:tgtEl>
                                    </p:cond>
                                  </p:endCondLst>
                                  <p:iterate type="lt">
                                    <p:tmPct val="10000"/>
                                  </p:iterate>
                                  <p:childTnLst>
                                    <p:animScale>
                                      <p:cBhvr>
                                        <p:cTn id="25" dur="500" autoRev="1" fill="hold">
                                          <p:stCondLst>
                                            <p:cond delay="0"/>
                                          </p:stCondLst>
                                        </p:cTn>
                                        <p:tgtEl>
                                          <p:spTgt spid="12">
                                            <p:txEl>
                                              <p:pRg st="1" end="1"/>
                                            </p:txEl>
                                          </p:spTgt>
                                        </p:tgtEl>
                                      </p:cBhvr>
                                      <p:to x="80000" y="100000"/>
                                    </p:animScale>
                                    <p:anim by="(#ppt_w*0.10)" calcmode="lin" valueType="num">
                                      <p:cBhvr>
                                        <p:cTn id="26" dur="500" autoRev="1" fill="hold">
                                          <p:stCondLst>
                                            <p:cond delay="0"/>
                                          </p:stCondLst>
                                        </p:cTn>
                                        <p:tgtEl>
                                          <p:spTgt spid="12">
                                            <p:txEl>
                                              <p:pRg st="1" end="1"/>
                                            </p:txEl>
                                          </p:spTgt>
                                        </p:tgtEl>
                                        <p:attrNameLst>
                                          <p:attrName>ppt_x</p:attrName>
                                        </p:attrNameLst>
                                      </p:cBhvr>
                                    </p:anim>
                                    <p:anim by="(-#ppt_w*0.10)" calcmode="lin" valueType="num">
                                      <p:cBhvr>
                                        <p:cTn id="27" dur="500" autoRev="1" fill="hold">
                                          <p:stCondLst>
                                            <p:cond delay="0"/>
                                          </p:stCondLst>
                                        </p:cTn>
                                        <p:tgtEl>
                                          <p:spTgt spid="12">
                                            <p:txEl>
                                              <p:pRg st="1" end="1"/>
                                            </p:txEl>
                                          </p:spTgt>
                                        </p:tgtEl>
                                        <p:attrNameLst>
                                          <p:attrName>ppt_y</p:attrName>
                                        </p:attrNameLst>
                                      </p:cBhvr>
                                    </p:anim>
                                    <p:animRot by="-480000">
                                      <p:cBhvr>
                                        <p:cTn id="28" dur="500" autoRev="1" fill="hold">
                                          <p:stCondLst>
                                            <p:cond delay="0"/>
                                          </p:stCondLst>
                                        </p:cTn>
                                        <p:tgtEl>
                                          <p:spTgt spid="12">
                                            <p:txEl>
                                              <p:pRg st="1" end="1"/>
                                            </p:txEl>
                                          </p:spTgt>
                                        </p:tgtEl>
                                        <p:attrNameLst>
                                          <p:attrName>r</p:attrName>
                                        </p:attrNameLst>
                                      </p:cBhvr>
                                    </p:animRot>
                                  </p:childTnLst>
                                </p:cTn>
                              </p:par>
                              <p:par>
                                <p:cTn id="29" presetID="19"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0" fill="hold"/>
                                        <p:tgtEl>
                                          <p:spTgt spid="13"/>
                                        </p:tgtEl>
                                        <p:attrNameLst>
                                          <p:attrName>ppt_w</p:attrName>
                                        </p:attrNameLst>
                                      </p:cBhvr>
                                      <p:tavLst>
                                        <p:tav tm="0" fmla="#ppt_w*sin(2.5*pi*$)">
                                          <p:val>
                                            <p:fltVal val="0"/>
                                          </p:val>
                                        </p:tav>
                                        <p:tav tm="100000">
                                          <p:val>
                                            <p:fltVal val="1"/>
                                          </p:val>
                                        </p:tav>
                                      </p:tavLst>
                                    </p:anim>
                                    <p:anim calcmode="lin" valueType="num">
                                      <p:cBhvr>
                                        <p:cTn id="32" dur="5000" fill="hold"/>
                                        <p:tgtEl>
                                          <p:spTgt spid="13"/>
                                        </p:tgtEl>
                                        <p:attrNameLst>
                                          <p:attrName>ppt_h</p:attrName>
                                        </p:attrNameLst>
                                      </p:cBhvr>
                                      <p:tavLst>
                                        <p:tav tm="0">
                                          <p:val>
                                            <p:strVal val="#ppt_h"/>
                                          </p:val>
                                        </p:tav>
                                        <p:tav tm="100000">
                                          <p:val>
                                            <p:strVal val="#ppt_h"/>
                                          </p:val>
                                        </p:tav>
                                      </p:tavLst>
                                    </p:anim>
                                  </p:childTnLst>
                                </p:cTn>
                              </p:par>
                              <p:par>
                                <p:cTn id="33" presetID="21"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heel(4)">
                                      <p:cBhvr>
                                        <p:cTn id="3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val="126674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smtClean="0">
                <a:solidFill>
                  <a:schemeClr val="tx1"/>
                </a:solidFill>
                <a:latin typeface="Times New Roman" pitchFamily="18" charset="0"/>
              </a:rPr>
              <a:t>B</a:t>
            </a:r>
            <a:r>
              <a:rPr lang="en-US" sz="4000" b="1" smtClean="0">
                <a:solidFill>
                  <a:schemeClr val="tx1"/>
                </a:solidFill>
                <a:latin typeface="Times New Roman" pitchFamily="18" charset="0"/>
              </a:rPr>
              <a:t>é chơi làm thợ nề</a:t>
            </a:r>
          </a:p>
          <a:p>
            <a:pPr eaLnBrk="1" hangingPunct="1">
              <a:lnSpc>
                <a:spcPct val="80000"/>
              </a:lnSpc>
            </a:pPr>
            <a:r>
              <a:rPr lang="en-US" sz="4000" b="1" smtClean="0">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val="215184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a:t>
            </a:r>
            <a:r>
              <a:rPr lang="en-US" sz="3200" b="1" smtClean="0">
                <a:solidFill>
                  <a:srgbClr val="FFFF00"/>
                </a:solidFill>
                <a:latin typeface="Times New Roman" pitchFamily="18" charset="0"/>
                <a:cs typeface="Times New Roman" pitchFamily="18" charset="0"/>
              </a:rPr>
              <a:t>hàn </a:t>
            </a:r>
            <a:r>
              <a:rPr lang="en-US" sz="3200" b="1">
                <a:solidFill>
                  <a:srgbClr val="FFFF00"/>
                </a:solidFill>
                <a:latin typeface="Times New Roman" pitchFamily="18" charset="0"/>
                <a:cs typeface="Times New Roman" pitchFamily="18" charset="0"/>
              </a:rPr>
              <a:t>làm </a:t>
            </a:r>
            <a:r>
              <a:rPr lang="en-US" sz="3200" b="1" smtClean="0">
                <a:solidFill>
                  <a:srgbClr val="FFFF00"/>
                </a:solidFill>
                <a:latin typeface="Times New Roman" pitchFamily="18" charset="0"/>
                <a:cs typeface="Times New Roman" pitchFamily="18" charset="0"/>
              </a:rPr>
              <a:t>gì nhỉ?</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06775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val="199283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32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177807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val="2696234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val="96414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val="295006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val="197736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val="34675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6000" b="1" dirty="0" err="1" smtClean="0">
                <a:solidFill>
                  <a:srgbClr val="FF0000"/>
                </a:solidFill>
                <a:latin typeface="Times New Roman" pitchFamily="18" charset="0"/>
                <a:cs typeface="Times New Roman" pitchFamily="18" charset="0"/>
              </a:rPr>
              <a:t>Hoạt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động</a:t>
            </a:r>
            <a:r>
              <a:rPr lang="en-US" sz="6000" b="1" dirty="0" smtClean="0">
                <a:solidFill>
                  <a:srgbClr val="FF0000"/>
                </a:solidFill>
                <a:latin typeface="Times New Roman" pitchFamily="18" charset="0"/>
                <a:cs typeface="Times New Roman" pitchFamily="18" charset="0"/>
              </a:rPr>
              <a:t> 2:</a:t>
            </a:r>
          </a:p>
          <a:p>
            <a:pPr algn="ctr" eaLnBrk="1" hangingPunct="1">
              <a:spcBef>
                <a:spcPct val="50000"/>
              </a:spcBef>
            </a:pPr>
            <a:r>
              <a:rPr lang="en-US" sz="2800" b="1" dirty="0" err="1" smtClean="0">
                <a:solidFill>
                  <a:srgbClr val="FF0000"/>
                </a:solidFill>
                <a:latin typeface="Times New Roman" pitchFamily="18" charset="0"/>
                <a:cs typeface="Times New Roman" pitchFamily="18" charset="0"/>
              </a:rPr>
              <a:t>Bài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thơ</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bao</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nhiêu</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nghề</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3" name="Rectangle 2"/>
          <p:cNvSpPr/>
          <p:nvPr/>
        </p:nvSpPr>
        <p:spPr>
          <a:xfrm>
            <a:off x="914400" y="2274838"/>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r>
              <a:rPr lang="fr-FR"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sp>
        <p:nvSpPr>
          <p:cNvPr id="6" name="Rectangle 5"/>
          <p:cNvSpPr/>
          <p:nvPr/>
        </p:nvSpPr>
        <p:spPr>
          <a:xfrm>
            <a:off x="914400" y="2362200"/>
            <a:ext cx="6858000" cy="1015663"/>
          </a:xfrm>
          <a:prstGeom prst="rect">
            <a:avLst/>
          </a:prstGeom>
        </p:spPr>
        <p:txBody>
          <a:bodyPr wrap="square">
            <a:spAutoFit/>
          </a:bodyPr>
          <a:lstStyle/>
          <a:p>
            <a:r>
              <a:rPr lang="fr-FR" sz="2000" smtClean="0">
                <a:latin typeface="Times New Roman" pitchFamily="18" charset="0"/>
                <a:cs typeface="Times New Roman" pitchFamily="18" charset="0"/>
              </a:rPr>
              <a:t>+ Bài thơ đã thể hiện bé có thể đóng vai vào rất nhiều nghề khác nhau. Để giúp ích cho xã hội thì con ước mơ sẽ làm nghề gì? Các con phải như thế nào?</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7483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20725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648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dirty="0" err="1" smtClean="0">
                <a:solidFill>
                  <a:srgbClr val="0070C0"/>
                </a:solidFill>
                <a:latin typeface="Times New Roman" pitchFamily="18" charset="0"/>
                <a:cs typeface="Times New Roman" pitchFamily="18" charset="0"/>
              </a:rPr>
              <a:t>Trò</a:t>
            </a:r>
            <a:r>
              <a:rPr lang="en-US" sz="3200" b="1" i="1" dirty="0" smtClean="0">
                <a:solidFill>
                  <a:srgbClr val="0070C0"/>
                </a:solidFill>
                <a:latin typeface="Times New Roman" pitchFamily="18" charset="0"/>
                <a:cs typeface="Times New Roman" pitchFamily="18" charset="0"/>
              </a:rPr>
              <a:t> </a:t>
            </a:r>
            <a:r>
              <a:rPr lang="en-US" sz="3200" b="1" i="1" dirty="0" err="1" smtClean="0">
                <a:solidFill>
                  <a:srgbClr val="0070C0"/>
                </a:solidFill>
                <a:latin typeface="Times New Roman" pitchFamily="18" charset="0"/>
                <a:cs typeface="Times New Roman" pitchFamily="18" charset="0"/>
              </a:rPr>
              <a:t>chơi</a:t>
            </a:r>
            <a:r>
              <a:rPr lang="en-US" sz="3200" b="1" i="1" dirty="0" smtClean="0">
                <a:solidFill>
                  <a:srgbClr val="0070C0"/>
                </a:solidFill>
                <a:latin typeface="Times New Roman" pitchFamily="18" charset="0"/>
                <a:cs typeface="Times New Roman" pitchFamily="18" charset="0"/>
              </a:rPr>
              <a:t>: </a:t>
            </a:r>
            <a:r>
              <a:rPr lang="en-US" sz="3200" b="1" i="1" dirty="0" smtClean="0">
                <a:solidFill>
                  <a:srgbClr val="0070C0"/>
                </a:solidFill>
                <a:latin typeface="Times New Roman" pitchFamily="18" charset="0"/>
                <a:cs typeface="Times New Roman" pitchFamily="18" charset="0"/>
              </a:rPr>
              <a:t>Ai </a:t>
            </a:r>
            <a:r>
              <a:rPr lang="en-US" sz="3200" b="1" i="1" dirty="0" err="1" smtClean="0">
                <a:solidFill>
                  <a:srgbClr val="0070C0"/>
                </a:solidFill>
                <a:latin typeface="Times New Roman" pitchFamily="18" charset="0"/>
                <a:cs typeface="Times New Roman" pitchFamily="18" charset="0"/>
              </a:rPr>
              <a:t>nhanh</a:t>
            </a:r>
            <a:r>
              <a:rPr lang="en-US" sz="3200" b="1" i="1" dirty="0" smtClean="0">
                <a:solidFill>
                  <a:srgbClr val="0070C0"/>
                </a:solidFill>
                <a:latin typeface="Times New Roman" pitchFamily="18" charset="0"/>
                <a:cs typeface="Times New Roman" pitchFamily="18" charset="0"/>
              </a:rPr>
              <a:t> </a:t>
            </a:r>
            <a:r>
              <a:rPr lang="en-US" sz="3200" b="1" i="1" dirty="0" err="1" smtClean="0">
                <a:solidFill>
                  <a:srgbClr val="0070C0"/>
                </a:solidFill>
                <a:latin typeface="Times New Roman" pitchFamily="18" charset="0"/>
                <a:cs typeface="Times New Roman" pitchFamily="18" charset="0"/>
              </a:rPr>
              <a:t>nhất</a:t>
            </a:r>
            <a:endParaRPr lang="en-US" sz="32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478883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pPr algn="ctr"/>
            <a:r>
              <a:rPr lang="en-US" sz="3200" b="1" i="1" dirty="0" err="1" smtClean="0">
                <a:solidFill>
                  <a:srgbClr val="0070C0"/>
                </a:solidFill>
                <a:latin typeface="Times New Roman" pitchFamily="18" charset="0"/>
                <a:cs typeface="Times New Roman" pitchFamily="18" charset="0"/>
              </a:rPr>
              <a:t>Kết</a:t>
            </a:r>
            <a:r>
              <a:rPr lang="en-US" sz="3200" b="1" i="1" dirty="0" smtClean="0">
                <a:solidFill>
                  <a:srgbClr val="0070C0"/>
                </a:solidFill>
                <a:latin typeface="Times New Roman" pitchFamily="18" charset="0"/>
                <a:cs typeface="Times New Roman" pitchFamily="18" charset="0"/>
              </a:rPr>
              <a:t> </a:t>
            </a:r>
            <a:r>
              <a:rPr lang="en-US" sz="3200" b="1" i="1" dirty="0" err="1" smtClean="0">
                <a:solidFill>
                  <a:srgbClr val="0070C0"/>
                </a:solidFill>
                <a:latin typeface="Times New Roman" pitchFamily="18" charset="0"/>
                <a:cs typeface="Times New Roman" pitchFamily="18" charset="0"/>
              </a:rPr>
              <a:t>thúc</a:t>
            </a:r>
            <a:endParaRPr lang="en-US" sz="32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986389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smtClean="0">
                <a:solidFill>
                  <a:schemeClr val="tx1">
                    <a:lumMod val="65000"/>
                    <a:lumOff val="35000"/>
                  </a:schemeClr>
                </a:solidFill>
                <a:latin typeface="Times New Roman" pitchFamily="18" charset="0"/>
              </a:rPr>
              <a:t>B</a:t>
            </a:r>
            <a:r>
              <a:rPr lang="en-US" sz="4000" b="1" smtClean="0">
                <a:solidFill>
                  <a:schemeClr val="tx1">
                    <a:lumMod val="65000"/>
                    <a:lumOff val="35000"/>
                  </a:schemeClr>
                </a:solidFill>
                <a:latin typeface="Times New Roman" pitchFamily="18" charset="0"/>
              </a:rPr>
              <a:t>é chơi làm thợ nề</a:t>
            </a:r>
          </a:p>
          <a:p>
            <a:pPr eaLnBrk="1" hangingPunct="1">
              <a:lnSpc>
                <a:spcPct val="80000"/>
              </a:lnSpc>
            </a:pPr>
            <a:r>
              <a:rPr lang="en-US" sz="4000" b="1" smtClean="0">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10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val="49348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515</Words>
  <Application>Microsoft Office PowerPoint</Application>
  <PresentationFormat>On-screen Show (4:3)</PresentationFormat>
  <Paragraphs>45</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 / 01686898975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Windows</cp:lastModifiedBy>
  <cp:revision>11</cp:revision>
  <dcterms:created xsi:type="dcterms:W3CDTF">2021-11-26T11:59:41Z</dcterms:created>
  <dcterms:modified xsi:type="dcterms:W3CDTF">2025-04-21T13:17:34Z</dcterms:modified>
</cp:coreProperties>
</file>